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6"/>
  </p:notesMasterIdLst>
  <p:sldIdLst>
    <p:sldId id="256" r:id="rId2"/>
    <p:sldId id="257" r:id="rId3"/>
    <p:sldId id="264" r:id="rId4"/>
    <p:sldId id="268" r:id="rId5"/>
    <p:sldId id="258" r:id="rId6"/>
    <p:sldId id="261" r:id="rId7"/>
    <p:sldId id="259" r:id="rId8"/>
    <p:sldId id="266" r:id="rId9"/>
    <p:sldId id="269" r:id="rId10"/>
    <p:sldId id="263" r:id="rId11"/>
    <p:sldId id="267" r:id="rId12"/>
    <p:sldId id="265" r:id="rId13"/>
    <p:sldId id="260"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78085" autoAdjust="0"/>
  </p:normalViewPr>
  <p:slideViewPr>
    <p:cSldViewPr snapToGrid="0">
      <p:cViewPr varScale="1">
        <p:scale>
          <a:sx n="56" d="100"/>
          <a:sy n="56"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90A2B-7D66-4E51-A867-F1E61D2D86E9}"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5E695-0CDA-4F18-90A1-3D189095F57B}" type="slidenum">
              <a:rPr lang="en-GB" smtClean="0"/>
              <a:t>‹#›</a:t>
            </a:fld>
            <a:endParaRPr lang="en-GB"/>
          </a:p>
        </p:txBody>
      </p:sp>
    </p:spTree>
    <p:extLst>
      <p:ext uri="{BB962C8B-B14F-4D97-AF65-F5344CB8AC3E}">
        <p14:creationId xmlns:p14="http://schemas.microsoft.com/office/powerpoint/2010/main" val="64895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KESS Master’s of Research</a:t>
            </a:r>
            <a:r>
              <a:rPr lang="en-GB" baseline="0" dirty="0"/>
              <a:t> project which was conducted in partnership with Hafod Care Association and USW. </a:t>
            </a:r>
            <a:endParaRPr lang="en-GB" dirty="0"/>
          </a:p>
        </p:txBody>
      </p:sp>
      <p:sp>
        <p:nvSpPr>
          <p:cNvPr id="4" name="Slide Number Placeholder 3"/>
          <p:cNvSpPr>
            <a:spLocks noGrp="1"/>
          </p:cNvSpPr>
          <p:nvPr>
            <p:ph type="sldNum" sz="quarter" idx="10"/>
          </p:nvPr>
        </p:nvSpPr>
        <p:spPr/>
        <p:txBody>
          <a:bodyPr/>
          <a:lstStyle/>
          <a:p>
            <a:fld id="{6F25E695-0CDA-4F18-90A1-3D189095F57B}" type="slidenum">
              <a:rPr lang="en-GB" smtClean="0"/>
              <a:t>1</a:t>
            </a:fld>
            <a:endParaRPr lang="en-GB"/>
          </a:p>
        </p:txBody>
      </p:sp>
    </p:spTree>
    <p:extLst>
      <p:ext uri="{BB962C8B-B14F-4D97-AF65-F5344CB8AC3E}">
        <p14:creationId xmlns:p14="http://schemas.microsoft.com/office/powerpoint/2010/main" val="229941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currently 45,000 people living in Wales with a dementia diagnosis, there are many more who have not received a formal diagnosis.</a:t>
            </a:r>
          </a:p>
          <a:p>
            <a:r>
              <a:rPr lang="en-GB" dirty="0"/>
              <a:t>Dementia care costs the Welsh government £1.4billion pounds per year. </a:t>
            </a:r>
          </a:p>
          <a:p>
            <a:endParaRPr lang="en-GB" dirty="0"/>
          </a:p>
          <a:p>
            <a:r>
              <a:rPr lang="en-GB" dirty="0"/>
              <a:t>With such high prevalence and costs, it is not surprising that dementia is recognised as one of the largest health and social care issues in Wales. Despite this, the literature search that accompanied this project found that very few studies are giving people with dementia the opportunity to explain their experiences. </a:t>
            </a:r>
          </a:p>
          <a:p>
            <a:endParaRPr lang="en-GB" dirty="0"/>
          </a:p>
          <a:p>
            <a:endParaRPr lang="en-GB" dirty="0"/>
          </a:p>
        </p:txBody>
      </p:sp>
      <p:sp>
        <p:nvSpPr>
          <p:cNvPr id="4" name="Slide Number Placeholder 3"/>
          <p:cNvSpPr>
            <a:spLocks noGrp="1"/>
          </p:cNvSpPr>
          <p:nvPr>
            <p:ph type="sldNum" sz="quarter" idx="10"/>
          </p:nvPr>
        </p:nvSpPr>
        <p:spPr/>
        <p:txBody>
          <a:bodyPr/>
          <a:lstStyle/>
          <a:p>
            <a:fld id="{6F25E695-0CDA-4F18-90A1-3D189095F57B}" type="slidenum">
              <a:rPr lang="en-GB" smtClean="0"/>
              <a:t>2</a:t>
            </a:fld>
            <a:endParaRPr lang="en-GB"/>
          </a:p>
        </p:txBody>
      </p:sp>
    </p:spTree>
    <p:extLst>
      <p:ext uri="{BB962C8B-B14F-4D97-AF65-F5344CB8AC3E}">
        <p14:creationId xmlns:p14="http://schemas.microsoft.com/office/powerpoint/2010/main" val="34595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Life story</a:t>
            </a:r>
            <a:r>
              <a:rPr lang="en-GB" baseline="0" dirty="0"/>
              <a:t> work is being used in various health and social care settings as it uses information about the person’s past and present life to improve their current situation. </a:t>
            </a:r>
            <a:endParaRPr lang="en-GB" dirty="0"/>
          </a:p>
          <a:p>
            <a:r>
              <a:rPr lang="en-GB" dirty="0"/>
              <a:t>Unfortunately, Welsh Government research has indicated that people in care homes are not being given the opportunity to express their personal histories and current experiences within their care plans. </a:t>
            </a:r>
          </a:p>
          <a:p>
            <a:endParaRPr lang="en-GB" dirty="0"/>
          </a:p>
          <a:p>
            <a:r>
              <a:rPr lang="en-GB" dirty="0"/>
              <a:t>Therefore, this project is using life story work to</a:t>
            </a:r>
            <a:r>
              <a:rPr lang="en-GB" baseline="0" dirty="0"/>
              <a:t> explore the personal histories and current experiences of people living with dementia within Hafod Care Association.  </a:t>
            </a:r>
            <a:endParaRPr lang="en-GB" dirty="0"/>
          </a:p>
        </p:txBody>
      </p:sp>
      <p:sp>
        <p:nvSpPr>
          <p:cNvPr id="4" name="Slide Number Placeholder 3"/>
          <p:cNvSpPr>
            <a:spLocks noGrp="1"/>
          </p:cNvSpPr>
          <p:nvPr>
            <p:ph type="sldNum" sz="quarter" idx="10"/>
          </p:nvPr>
        </p:nvSpPr>
        <p:spPr/>
        <p:txBody>
          <a:bodyPr/>
          <a:lstStyle/>
          <a:p>
            <a:fld id="{6F25E695-0CDA-4F18-90A1-3D189095F57B}" type="slidenum">
              <a:rPr lang="en-GB" smtClean="0"/>
              <a:t>4</a:t>
            </a:fld>
            <a:endParaRPr lang="en-GB"/>
          </a:p>
        </p:txBody>
      </p:sp>
    </p:spTree>
    <p:extLst>
      <p:ext uri="{BB962C8B-B14F-4D97-AF65-F5344CB8AC3E}">
        <p14:creationId xmlns:p14="http://schemas.microsoft.com/office/powerpoint/2010/main" val="333276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Phenomenology aims to explore a given phenomenon, life with dementia, in its own terms- </a:t>
            </a:r>
          </a:p>
          <a:p>
            <a:r>
              <a:rPr lang="en-GB" dirty="0"/>
              <a:t>A description of the phenomenon provided by the experts – the people with a lived experience of dementia, without intellectual bias </a:t>
            </a:r>
          </a:p>
          <a:p>
            <a:endParaRPr lang="en-GB" dirty="0"/>
          </a:p>
          <a:p>
            <a:r>
              <a:rPr lang="en-GB" dirty="0"/>
              <a:t>Husserl was the founder of phenomenology and believed that the only way to properly explore a phenomenon is through one to one conversations- interaction is key. </a:t>
            </a:r>
          </a:p>
        </p:txBody>
      </p:sp>
      <p:sp>
        <p:nvSpPr>
          <p:cNvPr id="4" name="Slide Number Placeholder 3"/>
          <p:cNvSpPr>
            <a:spLocks noGrp="1"/>
          </p:cNvSpPr>
          <p:nvPr>
            <p:ph type="sldNum" sz="quarter" idx="10"/>
          </p:nvPr>
        </p:nvSpPr>
        <p:spPr/>
        <p:txBody>
          <a:bodyPr/>
          <a:lstStyle/>
          <a:p>
            <a:fld id="{6F25E695-0CDA-4F18-90A1-3D189095F57B}" type="slidenum">
              <a:rPr lang="en-GB" smtClean="0"/>
              <a:t>5</a:t>
            </a:fld>
            <a:endParaRPr lang="en-GB"/>
          </a:p>
        </p:txBody>
      </p:sp>
    </p:spTree>
    <p:extLst>
      <p:ext uri="{BB962C8B-B14F-4D97-AF65-F5344CB8AC3E}">
        <p14:creationId xmlns:p14="http://schemas.microsoft.com/office/powerpoint/2010/main" val="234860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project, we were looking for 6 people over 65 who receive care through Hafod Care Association, are aware of their dementia diagnosis, able to give full informed consent.  </a:t>
            </a:r>
          </a:p>
          <a:p>
            <a:r>
              <a:rPr lang="en-GB" dirty="0"/>
              <a:t>Family member participants were initially required to be related to someone with dementia who was participating. However, we had a few couples who were willing to participate initially, but as time went on, the person with dementia deteriorated past the point of consenting. We felt it was unfair to exclude the family member on this basis so opened out the inclusion criteria to include anyone with a family member who met the inclusion criteria. </a:t>
            </a:r>
          </a:p>
          <a:p>
            <a:endParaRPr lang="en-GB" dirty="0"/>
          </a:p>
          <a:p>
            <a:r>
              <a:rPr lang="en-GB" dirty="0"/>
              <a:t>Unfortunately, due to the unpredictability of research, we have only managed to recruit two people with dementia and three family members and data collection will be finishing shortly. </a:t>
            </a:r>
          </a:p>
        </p:txBody>
      </p:sp>
      <p:sp>
        <p:nvSpPr>
          <p:cNvPr id="4" name="Slide Number Placeholder 3"/>
          <p:cNvSpPr>
            <a:spLocks noGrp="1"/>
          </p:cNvSpPr>
          <p:nvPr>
            <p:ph type="sldNum" sz="quarter" idx="10"/>
          </p:nvPr>
        </p:nvSpPr>
        <p:spPr/>
        <p:txBody>
          <a:bodyPr/>
          <a:lstStyle/>
          <a:p>
            <a:fld id="{6F25E695-0CDA-4F18-90A1-3D189095F57B}" type="slidenum">
              <a:rPr lang="en-GB" smtClean="0"/>
              <a:t>6</a:t>
            </a:fld>
            <a:endParaRPr lang="en-GB"/>
          </a:p>
        </p:txBody>
      </p:sp>
    </p:spTree>
    <p:extLst>
      <p:ext uri="{BB962C8B-B14F-4D97-AF65-F5344CB8AC3E}">
        <p14:creationId xmlns:p14="http://schemas.microsoft.com/office/powerpoint/2010/main" val="396570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discussing this project with other academic, I would get a lot of comments like “good luck getting that through ethics”</a:t>
            </a:r>
          </a:p>
          <a:p>
            <a:r>
              <a:rPr lang="en-GB" dirty="0"/>
              <a:t>Well actually, we managed it after doing a lot of ground work.</a:t>
            </a:r>
          </a:p>
          <a:p>
            <a:endParaRPr lang="en-GB" dirty="0"/>
          </a:p>
          <a:p>
            <a:endParaRPr lang="en-GB" dirty="0"/>
          </a:p>
        </p:txBody>
      </p:sp>
      <p:sp>
        <p:nvSpPr>
          <p:cNvPr id="4" name="Slide Number Placeholder 3"/>
          <p:cNvSpPr>
            <a:spLocks noGrp="1"/>
          </p:cNvSpPr>
          <p:nvPr>
            <p:ph type="sldNum" sz="quarter" idx="10"/>
          </p:nvPr>
        </p:nvSpPr>
        <p:spPr/>
        <p:txBody>
          <a:bodyPr/>
          <a:lstStyle/>
          <a:p>
            <a:fld id="{6F25E695-0CDA-4F18-90A1-3D189095F57B}" type="slidenum">
              <a:rPr lang="en-GB" smtClean="0"/>
              <a:t>7</a:t>
            </a:fld>
            <a:endParaRPr lang="en-GB"/>
          </a:p>
        </p:txBody>
      </p:sp>
    </p:spTree>
    <p:extLst>
      <p:ext uri="{BB962C8B-B14F-4D97-AF65-F5344CB8AC3E}">
        <p14:creationId xmlns:p14="http://schemas.microsoft.com/office/powerpoint/2010/main" val="211484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25E695-0CDA-4F18-90A1-3D189095F57B}" type="slidenum">
              <a:rPr lang="en-GB" smtClean="0"/>
              <a:t>12</a:t>
            </a:fld>
            <a:endParaRPr lang="en-GB"/>
          </a:p>
        </p:txBody>
      </p:sp>
    </p:spTree>
    <p:extLst>
      <p:ext uri="{BB962C8B-B14F-4D97-AF65-F5344CB8AC3E}">
        <p14:creationId xmlns:p14="http://schemas.microsoft.com/office/powerpoint/2010/main" val="253517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422538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248585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E9A6FD-0B1A-476A-AB2E-21FFD70045C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7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3466902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E9A6FD-0B1A-476A-AB2E-21FFD70045C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712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144833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2810411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86865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14088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E5B4C0-14A8-4D16-8074-4E1C8B3C8E0E}"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10913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205903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E5B4C0-14A8-4D16-8074-4E1C8B3C8E0E}"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219917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E5B4C0-14A8-4D16-8074-4E1C8B3C8E0E}"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64856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5B4C0-14A8-4D16-8074-4E1C8B3C8E0E}"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422465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40044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E5B4C0-14A8-4D16-8074-4E1C8B3C8E0E}"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E9A6FD-0B1A-476A-AB2E-21FFD70045C0}" type="slidenum">
              <a:rPr lang="en-GB" smtClean="0"/>
              <a:t>‹#›</a:t>
            </a:fld>
            <a:endParaRPr lang="en-GB"/>
          </a:p>
        </p:txBody>
      </p:sp>
    </p:spTree>
    <p:extLst>
      <p:ext uri="{BB962C8B-B14F-4D97-AF65-F5344CB8AC3E}">
        <p14:creationId xmlns:p14="http://schemas.microsoft.com/office/powerpoint/2010/main" val="405840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E5B4C0-14A8-4D16-8074-4E1C8B3C8E0E}" type="datetimeFigureOut">
              <a:rPr lang="en-GB" smtClean="0"/>
              <a:t>11/06/2018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E9A6FD-0B1A-476A-AB2E-21FFD70045C0}" type="slidenum">
              <a:rPr lang="en-GB" smtClean="0"/>
              <a:t>‹#›</a:t>
            </a:fld>
            <a:endParaRPr lang="en-GB"/>
          </a:p>
        </p:txBody>
      </p:sp>
    </p:spTree>
    <p:extLst>
      <p:ext uri="{BB962C8B-B14F-4D97-AF65-F5344CB8AC3E}">
        <p14:creationId xmlns:p14="http://schemas.microsoft.com/office/powerpoint/2010/main" val="8358246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1F7C-4A36-4DE9-B790-4B97264DCCA6}"/>
              </a:ext>
            </a:extLst>
          </p:cNvPr>
          <p:cNvSpPr>
            <a:spLocks noGrp="1"/>
          </p:cNvSpPr>
          <p:nvPr>
            <p:ph type="ctrTitle"/>
          </p:nvPr>
        </p:nvSpPr>
        <p:spPr>
          <a:xfrm>
            <a:off x="2438400" y="1969477"/>
            <a:ext cx="9144000" cy="2068778"/>
          </a:xfrm>
        </p:spPr>
        <p:txBody>
          <a:bodyPr>
            <a:noAutofit/>
          </a:bodyPr>
          <a:lstStyle/>
          <a:p>
            <a:pPr algn="ctr"/>
            <a:r>
              <a:rPr lang="en-GB" sz="4800" dirty="0"/>
              <a:t>An Exploration of Stories and Narratives from Older Persons Living with Dementia</a:t>
            </a:r>
          </a:p>
        </p:txBody>
      </p:sp>
      <p:sp>
        <p:nvSpPr>
          <p:cNvPr id="3" name="Subtitle 2">
            <a:extLst>
              <a:ext uri="{FF2B5EF4-FFF2-40B4-BE49-F238E27FC236}">
                <a16:creationId xmlns:a16="http://schemas.microsoft.com/office/drawing/2014/main" id="{C53E2803-3ED7-4EC3-ADE2-3C8236AC31A6}"/>
              </a:ext>
            </a:extLst>
          </p:cNvPr>
          <p:cNvSpPr>
            <a:spLocks noGrp="1"/>
          </p:cNvSpPr>
          <p:nvPr>
            <p:ph type="subTitle" idx="1"/>
          </p:nvPr>
        </p:nvSpPr>
        <p:spPr>
          <a:xfrm>
            <a:off x="3048000" y="4445390"/>
            <a:ext cx="9144000" cy="2231081"/>
          </a:xfrm>
        </p:spPr>
        <p:txBody>
          <a:bodyPr>
            <a:normAutofit fontScale="70000" lnSpcReduction="20000"/>
          </a:bodyPr>
          <a:lstStyle/>
          <a:p>
            <a:r>
              <a:rPr lang="en-GB" sz="1700" b="1" dirty="0">
                <a:latin typeface="Arial" panose="020B0604020202020204" pitchFamily="34" charset="0"/>
                <a:cs typeface="Arial" panose="020B0604020202020204" pitchFamily="34" charset="0"/>
              </a:rPr>
              <a:t>Research Team:</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Alex Walker • Research Student • University of South Wales • alex.walker@southwales.ac.uk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Dr Anne Fothergill • Director of Studies •  University of South Wales •  anne.fothergill@southwales.ac.uk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Dr Nicky Genders • Supervisor • University of South Wales •  nicky.genders@southwales.ac.uk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Prof Joyce </a:t>
            </a:r>
            <a:r>
              <a:rPr lang="en-GB" sz="1700" b="1" dirty="0" err="1">
                <a:latin typeface="Arial" panose="020B0604020202020204" pitchFamily="34" charset="0"/>
                <a:cs typeface="Arial" panose="020B0604020202020204" pitchFamily="34" charset="0"/>
              </a:rPr>
              <a:t>Kenkre</a:t>
            </a:r>
            <a:r>
              <a:rPr lang="en-GB" sz="1700" b="1" dirty="0">
                <a:latin typeface="Arial" panose="020B0604020202020204" pitchFamily="34" charset="0"/>
                <a:cs typeface="Arial" panose="020B0604020202020204" pitchFamily="34" charset="0"/>
              </a:rPr>
              <a:t> • Supervisor • University of South Wales •  joyce.kenkre@southwales.ac.uk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Karen Healey • Director of Nursing • Hafod Care Association • Karen.Healey@hafod.org.uk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Geraint Morgan • Advisor •Hafod Care Association • Geraint.Morgan@hafod.org.uk</a:t>
            </a:r>
          </a:p>
          <a:p>
            <a:pPr marL="285750" indent="-285750">
              <a:buFont typeface="Arial" panose="020B0604020202020204" pitchFamily="34" charset="0"/>
              <a:buChar char="•"/>
            </a:pPr>
            <a:r>
              <a:rPr lang="en-GB" sz="1700" b="1" dirty="0">
                <a:latin typeface="Arial" panose="020B0604020202020204" pitchFamily="34" charset="0"/>
                <a:cs typeface="Arial" panose="020B0604020202020204" pitchFamily="34" charset="0"/>
              </a:rPr>
              <a:t>June Clark • Advisor • Hafod Care Association • June.Clark@hafod.org.uk</a:t>
            </a:r>
            <a:endParaRPr lang="en-GB" sz="1700" dirty="0">
              <a:latin typeface="Arial" panose="020B0604020202020204" pitchFamily="34" charset="0"/>
              <a:cs typeface="Arial" panose="020B0604020202020204" pitchFamily="34" charset="0"/>
            </a:endParaRPr>
          </a:p>
          <a:p>
            <a:endParaRPr lang="en-GB" sz="1000" dirty="0"/>
          </a:p>
        </p:txBody>
      </p:sp>
      <p:pic>
        <p:nvPicPr>
          <p:cNvPr id="4" name="Picture 3" descr="C:\Users\kess\AppData\Local\Microsoft\Windows\Temporary Internet Files\Content.Outlook\7Y89QBEC\USW logo Raspberry HiRes (2).jpg">
            <a:extLst>
              <a:ext uri="{FF2B5EF4-FFF2-40B4-BE49-F238E27FC236}">
                <a16:creationId xmlns:a16="http://schemas.microsoft.com/office/drawing/2014/main" id="{CA0B9290-6582-4D8D-B383-69F4080772B7}"/>
              </a:ext>
            </a:extLst>
          </p:cNvPr>
          <p:cNvPicPr/>
          <p:nvPr/>
        </p:nvPicPr>
        <p:blipFill>
          <a:blip r:embed="rId3" cstate="print"/>
          <a:srcRect/>
          <a:stretch>
            <a:fillRect/>
          </a:stretch>
        </p:blipFill>
        <p:spPr bwMode="auto">
          <a:xfrm>
            <a:off x="1858616" y="82311"/>
            <a:ext cx="1800000" cy="1605811"/>
          </a:xfrm>
          <a:prstGeom prst="rect">
            <a:avLst/>
          </a:prstGeom>
          <a:noFill/>
          <a:ln w="9525">
            <a:noFill/>
            <a:miter lim="800000"/>
            <a:headEnd/>
            <a:tailEnd/>
          </a:ln>
        </p:spPr>
      </p:pic>
      <p:pic>
        <p:nvPicPr>
          <p:cNvPr id="5" name="Picture 4" descr="Hafod Care.jpg">
            <a:extLst>
              <a:ext uri="{FF2B5EF4-FFF2-40B4-BE49-F238E27FC236}">
                <a16:creationId xmlns:a16="http://schemas.microsoft.com/office/drawing/2014/main" id="{1DF766F5-A95D-4BC9-809F-90084E2AC6B6}"/>
              </a:ext>
            </a:extLst>
          </p:cNvPr>
          <p:cNvPicPr/>
          <p:nvPr/>
        </p:nvPicPr>
        <p:blipFill>
          <a:blip r:embed="rId4" cstate="print"/>
          <a:stretch>
            <a:fillRect/>
          </a:stretch>
        </p:blipFill>
        <p:spPr>
          <a:xfrm>
            <a:off x="4474852" y="82312"/>
            <a:ext cx="1440000" cy="1440000"/>
          </a:xfrm>
          <a:prstGeom prst="rect">
            <a:avLst/>
          </a:prstGeom>
        </p:spPr>
      </p:pic>
      <p:pic>
        <p:nvPicPr>
          <p:cNvPr id="6" name="Picture 5">
            <a:extLst>
              <a:ext uri="{FF2B5EF4-FFF2-40B4-BE49-F238E27FC236}">
                <a16:creationId xmlns:a16="http://schemas.microsoft.com/office/drawing/2014/main" id="{B55D57CD-9FE3-47CA-825F-F4159093C02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48626" y="82312"/>
            <a:ext cx="1800000" cy="1440000"/>
          </a:xfrm>
          <a:prstGeom prst="rect">
            <a:avLst/>
          </a:prstGeom>
        </p:spPr>
      </p:pic>
      <p:pic>
        <p:nvPicPr>
          <p:cNvPr id="7" name="Picture 6" descr="C:\Users\cnaylor\AppData\Local\Microsoft\Windows\Temporary Internet Files\Content.Outlook\BN0PVDPF\Kess2 CMYK Colour.jpg">
            <a:extLst>
              <a:ext uri="{FF2B5EF4-FFF2-40B4-BE49-F238E27FC236}">
                <a16:creationId xmlns:a16="http://schemas.microsoft.com/office/drawing/2014/main" id="{039C78E4-268B-4E11-8764-5E5F27AB74DF}"/>
              </a:ext>
            </a:extLst>
          </p:cNvPr>
          <p:cNvPicPr/>
          <p:nvPr/>
        </p:nvPicPr>
        <p:blipFill>
          <a:blip r:embed="rId6" cstate="print"/>
          <a:srcRect/>
          <a:stretch>
            <a:fillRect/>
          </a:stretch>
        </p:blipFill>
        <p:spPr bwMode="auto">
          <a:xfrm>
            <a:off x="9782400" y="82312"/>
            <a:ext cx="1800000" cy="1440000"/>
          </a:xfrm>
          <a:prstGeom prst="rect">
            <a:avLst/>
          </a:prstGeom>
          <a:noFill/>
          <a:ln w="9525">
            <a:noFill/>
            <a:miter lim="800000"/>
            <a:headEnd/>
            <a:tailEnd/>
          </a:ln>
        </p:spPr>
      </p:pic>
    </p:spTree>
    <p:extLst>
      <p:ext uri="{BB962C8B-B14F-4D97-AF65-F5344CB8AC3E}">
        <p14:creationId xmlns:p14="http://schemas.microsoft.com/office/powerpoint/2010/main" val="223784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30F4-2A33-4ED9-804A-3ABB985FE6EB}"/>
              </a:ext>
            </a:extLst>
          </p:cNvPr>
          <p:cNvSpPr>
            <a:spLocks noGrp="1"/>
          </p:cNvSpPr>
          <p:nvPr>
            <p:ph type="title"/>
          </p:nvPr>
        </p:nvSpPr>
        <p:spPr/>
        <p:txBody>
          <a:bodyPr/>
          <a:lstStyle/>
          <a:p>
            <a:r>
              <a:rPr lang="en-GB" dirty="0"/>
              <a:t>Possible Outcomes</a:t>
            </a:r>
          </a:p>
        </p:txBody>
      </p:sp>
      <p:sp>
        <p:nvSpPr>
          <p:cNvPr id="6" name="Content Placeholder 5">
            <a:extLst>
              <a:ext uri="{FF2B5EF4-FFF2-40B4-BE49-F238E27FC236}">
                <a16:creationId xmlns:a16="http://schemas.microsoft.com/office/drawing/2014/main" id="{5351CDA8-B1DF-4E96-9848-452CE5A226F5}"/>
              </a:ext>
            </a:extLst>
          </p:cNvPr>
          <p:cNvSpPr>
            <a:spLocks noGrp="1"/>
          </p:cNvSpPr>
          <p:nvPr>
            <p:ph idx="1"/>
          </p:nvPr>
        </p:nvSpPr>
        <p:spPr>
          <a:xfrm>
            <a:off x="2701753" y="2456268"/>
            <a:ext cx="8915400" cy="3777622"/>
          </a:xfrm>
        </p:spPr>
        <p:txBody>
          <a:bodyPr>
            <a:normAutofit/>
          </a:bodyPr>
          <a:lstStyle/>
          <a:p>
            <a:r>
              <a:rPr lang="en-GB" sz="2000" dirty="0">
                <a:solidFill>
                  <a:schemeClr val="bg2">
                    <a:lumMod val="50000"/>
                  </a:schemeClr>
                </a:solidFill>
              </a:rPr>
              <a:t>Educate people about life with dementia</a:t>
            </a:r>
          </a:p>
          <a:p>
            <a:r>
              <a:rPr lang="en-GB" sz="2000" dirty="0">
                <a:solidFill>
                  <a:schemeClr val="bg2">
                    <a:lumMod val="50000"/>
                  </a:schemeClr>
                </a:solidFill>
              </a:rPr>
              <a:t>Improve the care and support services offered by Hafod Care Association for both the person with dementia and their family members</a:t>
            </a:r>
          </a:p>
          <a:p>
            <a:r>
              <a:rPr lang="en-GB" sz="2000" dirty="0">
                <a:solidFill>
                  <a:schemeClr val="bg2">
                    <a:lumMod val="50000"/>
                  </a:schemeClr>
                </a:solidFill>
              </a:rPr>
              <a:t>Demonstrate that people with dementia can reliably take part in research</a:t>
            </a:r>
          </a:p>
        </p:txBody>
      </p:sp>
    </p:spTree>
    <p:extLst>
      <p:ext uri="{BB962C8B-B14F-4D97-AF65-F5344CB8AC3E}">
        <p14:creationId xmlns:p14="http://schemas.microsoft.com/office/powerpoint/2010/main" val="29844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9D75-A94A-46AC-95BB-F0D44C3623D9}"/>
              </a:ext>
            </a:extLst>
          </p:cNvPr>
          <p:cNvSpPr>
            <a:spLocks noGrp="1"/>
          </p:cNvSpPr>
          <p:nvPr>
            <p:ph type="title"/>
          </p:nvPr>
        </p:nvSpPr>
        <p:spPr/>
        <p:txBody>
          <a:bodyPr/>
          <a:lstStyle/>
          <a:p>
            <a:r>
              <a:rPr lang="en-GB" dirty="0"/>
              <a:t>Additional Uses for the Videos</a:t>
            </a:r>
          </a:p>
        </p:txBody>
      </p:sp>
      <p:sp>
        <p:nvSpPr>
          <p:cNvPr id="3" name="Content Placeholder 2">
            <a:extLst>
              <a:ext uri="{FF2B5EF4-FFF2-40B4-BE49-F238E27FC236}">
                <a16:creationId xmlns:a16="http://schemas.microsoft.com/office/drawing/2014/main" id="{A99EE740-B6A9-4FBC-A877-CECA5FED811E}"/>
              </a:ext>
            </a:extLst>
          </p:cNvPr>
          <p:cNvSpPr>
            <a:spLocks noGrp="1"/>
          </p:cNvSpPr>
          <p:nvPr>
            <p:ph idx="1"/>
          </p:nvPr>
        </p:nvSpPr>
        <p:spPr/>
        <p:txBody>
          <a:bodyPr/>
          <a:lstStyle/>
          <a:p>
            <a:pPr>
              <a:lnSpc>
                <a:spcPct val="150000"/>
              </a:lnSpc>
            </a:pPr>
            <a:r>
              <a:rPr lang="en-GB" dirty="0">
                <a:solidFill>
                  <a:schemeClr val="bg2">
                    <a:lumMod val="50000"/>
                  </a:schemeClr>
                </a:solidFill>
                <a:latin typeface="Arial" panose="020B0604020202020204" pitchFamily="34" charset="0"/>
                <a:cs typeface="Arial" panose="020B0604020202020204" pitchFamily="34" charset="0"/>
              </a:rPr>
              <a:t>The video recordings will be edited, with the addition of music and photographs to create “this is your life” style documentary DVDs for the participants to keep. </a:t>
            </a:r>
          </a:p>
          <a:p>
            <a:pPr marL="0" indent="0">
              <a:lnSpc>
                <a:spcPct val="150000"/>
              </a:lnSpc>
              <a:buNone/>
            </a:pPr>
            <a:endParaRPr lang="en-GB" dirty="0">
              <a:solidFill>
                <a:schemeClr val="bg2">
                  <a:lumMod val="50000"/>
                </a:schemeClr>
              </a:solidFill>
              <a:latin typeface="Arial" panose="020B0604020202020204" pitchFamily="34" charset="0"/>
              <a:cs typeface="Arial" panose="020B0604020202020204" pitchFamily="34" charset="0"/>
            </a:endParaRPr>
          </a:p>
          <a:p>
            <a:pPr>
              <a:lnSpc>
                <a:spcPct val="150000"/>
              </a:lnSpc>
            </a:pPr>
            <a:r>
              <a:rPr lang="en-GB" dirty="0">
                <a:solidFill>
                  <a:schemeClr val="bg2">
                    <a:lumMod val="50000"/>
                  </a:schemeClr>
                </a:solidFill>
                <a:latin typeface="Arial" panose="020B0604020202020204" pitchFamily="34" charset="0"/>
                <a:cs typeface="Arial" panose="020B0604020202020204" pitchFamily="34" charset="0"/>
              </a:rPr>
              <a:t>The DVDs can be used by care staff, alongside traditional paper based care plans to see the person past the dementia (Batson et al., 2002). </a:t>
            </a:r>
          </a:p>
          <a:p>
            <a:pPr>
              <a:lnSpc>
                <a:spcPct val="150000"/>
              </a:lnSpc>
            </a:pPr>
            <a:r>
              <a:rPr lang="en-GB" dirty="0">
                <a:solidFill>
                  <a:schemeClr val="bg2">
                    <a:lumMod val="50000"/>
                  </a:schemeClr>
                </a:solidFill>
                <a:latin typeface="Arial" panose="020B0604020202020204" pitchFamily="34" charset="0"/>
                <a:cs typeface="Arial" panose="020B0604020202020204" pitchFamily="34" charset="0"/>
              </a:rPr>
              <a:t>The DVDs may also hold a sentimental value for the family members after their loved one has passed away (Benbow and Kingston, 2016).  </a:t>
            </a:r>
          </a:p>
          <a:p>
            <a:endParaRPr lang="en-GB" dirty="0">
              <a:solidFill>
                <a:schemeClr val="bg2">
                  <a:lumMod val="50000"/>
                </a:schemeClr>
              </a:solidFill>
            </a:endParaRPr>
          </a:p>
        </p:txBody>
      </p:sp>
    </p:spTree>
    <p:extLst>
      <p:ext uri="{BB962C8B-B14F-4D97-AF65-F5344CB8AC3E}">
        <p14:creationId xmlns:p14="http://schemas.microsoft.com/office/powerpoint/2010/main" val="19672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DB14A2-B2FA-458C-AC77-8A6A2C9B6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163" y="835131"/>
            <a:ext cx="2476817" cy="25489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kess\AppData\Local\Microsoft\Windows\Temporary Internet Files\Content.Outlook\7Y89QBEC\USW logo Raspberry HiRes (2).jpg">
            <a:extLst>
              <a:ext uri="{FF2B5EF4-FFF2-40B4-BE49-F238E27FC236}">
                <a16:creationId xmlns:a16="http://schemas.microsoft.com/office/drawing/2014/main" id="{3EA53C1E-2E04-446C-A215-B103A3F488EA}"/>
              </a:ext>
            </a:extLst>
          </p:cNvPr>
          <p:cNvPicPr/>
          <p:nvPr/>
        </p:nvPicPr>
        <p:blipFill>
          <a:blip r:embed="rId3" cstate="print"/>
          <a:srcRect/>
          <a:stretch>
            <a:fillRect/>
          </a:stretch>
        </p:blipFill>
        <p:spPr bwMode="auto">
          <a:xfrm>
            <a:off x="6596743" y="1017774"/>
            <a:ext cx="2146041" cy="2195438"/>
          </a:xfrm>
          <a:prstGeom prst="rect">
            <a:avLst/>
          </a:prstGeom>
          <a:noFill/>
        </p:spPr>
      </p:pic>
      <p:sp>
        <p:nvSpPr>
          <p:cNvPr id="14" name="Rectangle 13">
            <a:extLst>
              <a:ext uri="{FF2B5EF4-FFF2-40B4-BE49-F238E27FC236}">
                <a16:creationId xmlns:a16="http://schemas.microsoft.com/office/drawing/2014/main" id="{F823923F-2B7A-4A1E-8527-C2997B83B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3560" y="835131"/>
            <a:ext cx="2476817" cy="25489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fod Care.jpg">
            <a:extLst>
              <a:ext uri="{FF2B5EF4-FFF2-40B4-BE49-F238E27FC236}">
                <a16:creationId xmlns:a16="http://schemas.microsoft.com/office/drawing/2014/main" id="{95B1EE1D-62CD-45C4-A471-C8D917588F8F}"/>
              </a:ext>
            </a:extLst>
          </p:cNvPr>
          <p:cNvPicPr/>
          <p:nvPr/>
        </p:nvPicPr>
        <p:blipFill>
          <a:blip r:embed="rId4" cstate="print"/>
          <a:stretch>
            <a:fillRect/>
          </a:stretch>
        </p:blipFill>
        <p:spPr>
          <a:xfrm>
            <a:off x="9247140" y="1042473"/>
            <a:ext cx="2146041" cy="2146041"/>
          </a:xfrm>
          <a:prstGeom prst="rect">
            <a:avLst/>
          </a:prstGeom>
        </p:spPr>
      </p:pic>
      <p:sp>
        <p:nvSpPr>
          <p:cNvPr id="16" name="Rectangle 15">
            <a:extLst>
              <a:ext uri="{FF2B5EF4-FFF2-40B4-BE49-F238E27FC236}">
                <a16:creationId xmlns:a16="http://schemas.microsoft.com/office/drawing/2014/main" id="{782DC6E9-C6F7-4D0F-BC99-B46ACCC2D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3163" y="3565196"/>
            <a:ext cx="2476817" cy="25489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44CDC8-2B5E-4DC6-B629-E93E782B1A1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596743" y="4067619"/>
            <a:ext cx="2146041" cy="1555879"/>
          </a:xfrm>
          <a:prstGeom prst="rect">
            <a:avLst/>
          </a:prstGeom>
        </p:spPr>
      </p:pic>
      <p:sp>
        <p:nvSpPr>
          <p:cNvPr id="18" name="Rectangle 17">
            <a:extLst>
              <a:ext uri="{FF2B5EF4-FFF2-40B4-BE49-F238E27FC236}">
                <a16:creationId xmlns:a16="http://schemas.microsoft.com/office/drawing/2014/main" id="{75C77B51-4CCF-4252-A972-306B7355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3560" y="3565196"/>
            <a:ext cx="2476817" cy="254891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cnaylor\AppData\Local\Microsoft\Windows\Temporary Internet Files\Content.Outlook\BN0PVDPF\Kess2 CMYK Colour.jpg">
            <a:extLst>
              <a:ext uri="{FF2B5EF4-FFF2-40B4-BE49-F238E27FC236}">
                <a16:creationId xmlns:a16="http://schemas.microsoft.com/office/drawing/2014/main" id="{FFDBB0D8-0F23-417E-A6E8-54F93C6CE231}"/>
              </a:ext>
            </a:extLst>
          </p:cNvPr>
          <p:cNvPicPr/>
          <p:nvPr/>
        </p:nvPicPr>
        <p:blipFill>
          <a:blip r:embed="rId6" cstate="print"/>
          <a:srcRect/>
          <a:stretch>
            <a:fillRect/>
          </a:stretch>
        </p:blipFill>
        <p:spPr bwMode="auto">
          <a:xfrm>
            <a:off x="9247140" y="4204429"/>
            <a:ext cx="2146041" cy="1282259"/>
          </a:xfrm>
          <a:prstGeom prst="rect">
            <a:avLst/>
          </a:prstGeom>
          <a:noFill/>
        </p:spPr>
      </p:pic>
      <p:sp>
        <p:nvSpPr>
          <p:cNvPr id="2" name="Title 1">
            <a:extLst>
              <a:ext uri="{FF2B5EF4-FFF2-40B4-BE49-F238E27FC236}">
                <a16:creationId xmlns:a16="http://schemas.microsoft.com/office/drawing/2014/main" id="{CCB3B28B-64E3-414E-9BFE-133E1887FD64}"/>
              </a:ext>
            </a:extLst>
          </p:cNvPr>
          <p:cNvSpPr>
            <a:spLocks noGrp="1"/>
          </p:cNvSpPr>
          <p:nvPr>
            <p:ph type="title"/>
          </p:nvPr>
        </p:nvSpPr>
        <p:spPr>
          <a:xfrm>
            <a:off x="1687669" y="624110"/>
            <a:ext cx="4137059" cy="1280890"/>
          </a:xfrm>
        </p:spPr>
        <p:txBody>
          <a:bodyPr>
            <a:normAutofit/>
          </a:bodyPr>
          <a:lstStyle/>
          <a:p>
            <a:r>
              <a:rPr lang="en-GB" sz="3200" dirty="0"/>
              <a:t>Funding</a:t>
            </a:r>
          </a:p>
        </p:txBody>
      </p:sp>
      <p:sp>
        <p:nvSpPr>
          <p:cNvPr id="3" name="Content Placeholder 2">
            <a:extLst>
              <a:ext uri="{FF2B5EF4-FFF2-40B4-BE49-F238E27FC236}">
                <a16:creationId xmlns:a16="http://schemas.microsoft.com/office/drawing/2014/main" id="{E454C7BA-E5EB-40B9-B558-E80334ED4856}"/>
              </a:ext>
            </a:extLst>
          </p:cNvPr>
          <p:cNvSpPr>
            <a:spLocks noGrp="1"/>
          </p:cNvSpPr>
          <p:nvPr>
            <p:ph idx="1"/>
          </p:nvPr>
        </p:nvSpPr>
        <p:spPr>
          <a:xfrm>
            <a:off x="1683955" y="2133600"/>
            <a:ext cx="4229645" cy="3777622"/>
          </a:xfrm>
        </p:spPr>
        <p:txBody>
          <a:bodyPr>
            <a:normAutofit/>
          </a:bodyPr>
          <a:lstStyle/>
          <a:p>
            <a:pPr algn="ctr"/>
            <a:r>
              <a:rPr lang="en-GB" sz="1600" i="1" dirty="0">
                <a:solidFill>
                  <a:schemeClr val="bg2">
                    <a:lumMod val="50000"/>
                  </a:schemeClr>
                </a:solidFill>
              </a:rPr>
              <a:t>This project was funded by USW, Hafod Care Association, KESS 2 and the European Social Fund</a:t>
            </a:r>
          </a:p>
          <a:p>
            <a:pPr algn="ctr"/>
            <a:r>
              <a:rPr lang="en-GB" sz="1600" i="1" dirty="0">
                <a:solidFill>
                  <a:schemeClr val="bg2">
                    <a:lumMod val="50000"/>
                  </a:schemeClr>
                </a:solidFill>
              </a:rPr>
              <a:t>Knowledge Economy Skills Scholarships (KESS) is a pan-Wales higher level skills initiative led by Bangor University on behalf of the HE sector in Wales. It is part funded by the Welsh Government’s European Social Fund (ESF) convergence programme for West Wales and the Valleys.</a:t>
            </a:r>
            <a:endParaRPr lang="en-GB" sz="1600" dirty="0">
              <a:solidFill>
                <a:schemeClr val="bg2">
                  <a:lumMod val="50000"/>
                </a:schemeClr>
              </a:solidFill>
            </a:endParaRPr>
          </a:p>
          <a:p>
            <a:endParaRPr lang="en-GB" sz="1600" dirty="0">
              <a:solidFill>
                <a:schemeClr val="bg2">
                  <a:lumMod val="50000"/>
                </a:schemeClr>
              </a:solidFill>
            </a:endParaRPr>
          </a:p>
        </p:txBody>
      </p:sp>
    </p:spTree>
    <p:extLst>
      <p:ext uri="{BB962C8B-B14F-4D97-AF65-F5344CB8AC3E}">
        <p14:creationId xmlns:p14="http://schemas.microsoft.com/office/powerpoint/2010/main" val="373155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0BF9-3867-4768-9925-79D74478FC9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CE4565C8-50BB-4114-BBC2-51C9994BB9FF}"/>
              </a:ext>
            </a:extLst>
          </p:cNvPr>
          <p:cNvSpPr>
            <a:spLocks noGrp="1"/>
          </p:cNvSpPr>
          <p:nvPr>
            <p:ph idx="1"/>
          </p:nvPr>
        </p:nvSpPr>
        <p:spPr>
          <a:xfrm>
            <a:off x="2592925" y="1526876"/>
            <a:ext cx="8915400" cy="5331124"/>
          </a:xfrm>
        </p:spPr>
        <p:txBody>
          <a:bodyPr>
            <a:normAutofit lnSpcReduction="10000"/>
          </a:bodyPr>
          <a:lstStyle/>
          <a:p>
            <a:r>
              <a:rPr lang="en-GB" sz="1400" dirty="0">
                <a:solidFill>
                  <a:schemeClr val="bg2">
                    <a:lumMod val="50000"/>
                  </a:schemeClr>
                </a:solidFill>
              </a:rPr>
              <a:t>Alzheimer’s UK (2017). </a:t>
            </a:r>
            <a:r>
              <a:rPr lang="en-GB" sz="1400" i="1" dirty="0">
                <a:solidFill>
                  <a:schemeClr val="bg2">
                    <a:lumMod val="50000"/>
                  </a:schemeClr>
                </a:solidFill>
              </a:rPr>
              <a:t>Dementia UK report - Dementia UK - Alzheimer's Society</a:t>
            </a:r>
            <a:r>
              <a:rPr lang="en-GB" sz="1400" dirty="0">
                <a:solidFill>
                  <a:schemeClr val="bg2">
                    <a:lumMod val="50000"/>
                  </a:schemeClr>
                </a:solidFill>
              </a:rPr>
              <a:t>. [online] Alzheimer's Society. Available at: https://www.alzheimers.org.uk/info/20025/policy_and_influencing/251/dementia_uk [Accessed 11 Oct. 2017].</a:t>
            </a:r>
          </a:p>
          <a:p>
            <a:r>
              <a:rPr lang="en-GB" sz="1400" dirty="0">
                <a:solidFill>
                  <a:schemeClr val="bg2">
                    <a:lumMod val="50000"/>
                  </a:schemeClr>
                </a:solidFill>
              </a:rPr>
              <a:t>Batson, P., Thorne, K and Peak, J. (2002). Life Story Work Sees the Person Beyond the Dementia. </a:t>
            </a:r>
            <a:r>
              <a:rPr lang="en-GB" sz="1400" i="1" dirty="0">
                <a:solidFill>
                  <a:schemeClr val="bg2">
                    <a:lumMod val="50000"/>
                  </a:schemeClr>
                </a:solidFill>
              </a:rPr>
              <a:t>Journal of Dementia Care, </a:t>
            </a:r>
            <a:r>
              <a:rPr lang="en-GB" sz="1400" dirty="0">
                <a:solidFill>
                  <a:schemeClr val="bg2">
                    <a:lumMod val="50000"/>
                  </a:schemeClr>
                </a:solidFill>
              </a:rPr>
              <a:t>10 (3), pp. 15-17.  </a:t>
            </a:r>
          </a:p>
          <a:p>
            <a:r>
              <a:rPr lang="en-GB" sz="1400" dirty="0" err="1">
                <a:solidFill>
                  <a:schemeClr val="bg2">
                    <a:lumMod val="50000"/>
                  </a:schemeClr>
                </a:solidFill>
              </a:rPr>
              <a:t>Benbow</a:t>
            </a:r>
            <a:r>
              <a:rPr lang="en-GB" sz="1400" dirty="0">
                <a:solidFill>
                  <a:schemeClr val="bg2">
                    <a:lumMod val="50000"/>
                  </a:schemeClr>
                </a:solidFill>
              </a:rPr>
              <a:t>, S, M and Kingston, P. (2016). “Talking About my Experiences… At Times Disturbing yet Positive”: Producing Narratives with People Living with Dementia. </a:t>
            </a:r>
            <a:r>
              <a:rPr lang="en-GB" sz="1400" i="1" dirty="0">
                <a:solidFill>
                  <a:schemeClr val="bg2">
                    <a:lumMod val="50000"/>
                  </a:schemeClr>
                </a:solidFill>
              </a:rPr>
              <a:t>Dementia, </a:t>
            </a:r>
            <a:r>
              <a:rPr lang="en-GB" sz="1400" dirty="0">
                <a:solidFill>
                  <a:schemeClr val="bg2">
                    <a:lumMod val="50000"/>
                  </a:schemeClr>
                </a:solidFill>
              </a:rPr>
              <a:t>5(5), pp. 1034-1052. </a:t>
            </a:r>
          </a:p>
          <a:p>
            <a:r>
              <a:rPr lang="en-GB" sz="1400" dirty="0">
                <a:solidFill>
                  <a:schemeClr val="bg2">
                    <a:lumMod val="50000"/>
                  </a:schemeClr>
                </a:solidFill>
              </a:rPr>
              <a:t>Dementia Engagement and Empowerment Project (DEEP) (2013). </a:t>
            </a:r>
            <a:r>
              <a:rPr lang="en-GB" sz="1400" i="1" dirty="0">
                <a:solidFill>
                  <a:schemeClr val="bg2">
                    <a:lumMod val="50000"/>
                  </a:schemeClr>
                </a:solidFill>
              </a:rPr>
              <a:t>Writing Dementia Friendly Information. </a:t>
            </a:r>
            <a:r>
              <a:rPr lang="en-GB" sz="1400" dirty="0">
                <a:solidFill>
                  <a:schemeClr val="bg2">
                    <a:lumMod val="50000"/>
                  </a:schemeClr>
                </a:solidFill>
              </a:rPr>
              <a:t>[online]. Available at http://dementiavoices.org.uk/wp-content/uploads/2013/11/DEEP-Guide-Writing-dementia-friendly-information.pdf [Accessed 15 February 2018]. </a:t>
            </a:r>
          </a:p>
          <a:p>
            <a:r>
              <a:rPr lang="en-GB" sz="1400" dirty="0">
                <a:solidFill>
                  <a:schemeClr val="bg2">
                    <a:lumMod val="50000"/>
                  </a:schemeClr>
                </a:solidFill>
              </a:rPr>
              <a:t>Hewitt, H. (2003). Tell it like it is. </a:t>
            </a:r>
            <a:r>
              <a:rPr lang="en-GB" sz="1400" i="1" dirty="0">
                <a:solidFill>
                  <a:schemeClr val="bg2">
                    <a:lumMod val="50000"/>
                  </a:schemeClr>
                </a:solidFill>
              </a:rPr>
              <a:t>Learning Disability Practice, </a:t>
            </a:r>
            <a:r>
              <a:rPr lang="en-GB" sz="1400" dirty="0">
                <a:solidFill>
                  <a:schemeClr val="bg2">
                    <a:lumMod val="50000"/>
                  </a:schemeClr>
                </a:solidFill>
              </a:rPr>
              <a:t>6, pp. 18-22.</a:t>
            </a:r>
          </a:p>
          <a:p>
            <a:r>
              <a:rPr lang="en-GB" sz="1400" dirty="0">
                <a:solidFill>
                  <a:schemeClr val="bg2">
                    <a:lumMod val="50000"/>
                  </a:schemeClr>
                </a:solidFill>
              </a:rPr>
              <a:t>Husserl, E. (1970). </a:t>
            </a:r>
            <a:r>
              <a:rPr lang="en-GB" sz="1400" i="1" dirty="0">
                <a:solidFill>
                  <a:schemeClr val="bg2">
                    <a:lumMod val="50000"/>
                  </a:schemeClr>
                </a:solidFill>
              </a:rPr>
              <a:t>The Crisis of European Sciences and Transcendental Phenomenology. </a:t>
            </a:r>
            <a:r>
              <a:rPr lang="en-GB" sz="1400" dirty="0">
                <a:solidFill>
                  <a:schemeClr val="bg2">
                    <a:lumMod val="50000"/>
                  </a:schemeClr>
                </a:solidFill>
              </a:rPr>
              <a:t>Evanston: Northwestern University Press. </a:t>
            </a:r>
          </a:p>
          <a:p>
            <a:r>
              <a:rPr lang="en-GB" sz="1400" dirty="0">
                <a:solidFill>
                  <a:schemeClr val="bg2">
                    <a:lumMod val="50000"/>
                  </a:schemeClr>
                </a:solidFill>
              </a:rPr>
              <a:t>Murphy, C and </a:t>
            </a:r>
            <a:r>
              <a:rPr lang="en-GB" sz="1400" dirty="0" err="1">
                <a:solidFill>
                  <a:schemeClr val="bg2">
                    <a:lumMod val="50000"/>
                  </a:schemeClr>
                </a:solidFill>
              </a:rPr>
              <a:t>Moyes</a:t>
            </a:r>
            <a:r>
              <a:rPr lang="en-GB" sz="1400" dirty="0">
                <a:solidFill>
                  <a:schemeClr val="bg2">
                    <a:lumMod val="50000"/>
                  </a:schemeClr>
                </a:solidFill>
              </a:rPr>
              <a:t>, M. (1997). Life Story Work. In </a:t>
            </a:r>
            <a:r>
              <a:rPr lang="en-GB" sz="1400" i="1" dirty="0">
                <a:solidFill>
                  <a:schemeClr val="bg2">
                    <a:lumMod val="50000"/>
                  </a:schemeClr>
                </a:solidFill>
              </a:rPr>
              <a:t>State of the Art in Dementia Care. </a:t>
            </a:r>
            <a:r>
              <a:rPr lang="en-GB" sz="1400" dirty="0">
                <a:solidFill>
                  <a:schemeClr val="bg2">
                    <a:lumMod val="50000"/>
                  </a:schemeClr>
                </a:solidFill>
              </a:rPr>
              <a:t>London, Centre for Policy on Aging, pp. 149-153.  </a:t>
            </a:r>
          </a:p>
          <a:p>
            <a:r>
              <a:rPr lang="en-GB" sz="1400" dirty="0">
                <a:solidFill>
                  <a:schemeClr val="bg2">
                    <a:lumMod val="50000"/>
                  </a:schemeClr>
                </a:solidFill>
              </a:rPr>
              <a:t>Older People’s Commissioner for Wales (2018). </a:t>
            </a:r>
            <a:r>
              <a:rPr lang="en-GB" sz="1400" i="1" dirty="0">
                <a:solidFill>
                  <a:schemeClr val="bg2">
                    <a:lumMod val="50000"/>
                  </a:schemeClr>
                </a:solidFill>
              </a:rPr>
              <a:t>A Place to Call Home: Impact and Analysis</a:t>
            </a:r>
            <a:r>
              <a:rPr lang="en-GB" sz="1400" dirty="0">
                <a:solidFill>
                  <a:schemeClr val="bg2">
                    <a:lumMod val="50000"/>
                  </a:schemeClr>
                </a:solidFill>
              </a:rPr>
              <a:t>. [online]. Available at http://www.olderpeoplewales.com/Libraries/chrfollowupreport/A_Place_to_Call_Home_-_Impact_Analysis.sflb.ashx [Accessed 22 February 2018]. </a:t>
            </a:r>
          </a:p>
        </p:txBody>
      </p:sp>
    </p:spTree>
    <p:extLst>
      <p:ext uri="{BB962C8B-B14F-4D97-AF65-F5344CB8AC3E}">
        <p14:creationId xmlns:p14="http://schemas.microsoft.com/office/powerpoint/2010/main" val="423413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9B594-59D1-4E0D-88CC-E80ED823804F}"/>
              </a:ext>
            </a:extLst>
          </p:cNvPr>
          <p:cNvSpPr>
            <a:spLocks noGrp="1"/>
          </p:cNvSpPr>
          <p:nvPr>
            <p:ph type="title"/>
          </p:nvPr>
        </p:nvSpPr>
        <p:spPr>
          <a:xfrm>
            <a:off x="2575671" y="2788555"/>
            <a:ext cx="8911687" cy="1280890"/>
          </a:xfrm>
        </p:spPr>
        <p:txBody>
          <a:bodyPr>
            <a:normAutofit/>
          </a:bodyPr>
          <a:lstStyle/>
          <a:p>
            <a:pPr algn="ctr"/>
            <a:r>
              <a:rPr lang="en-GB" sz="4400" dirty="0"/>
              <a:t>Thank you for listening</a:t>
            </a:r>
          </a:p>
        </p:txBody>
      </p:sp>
    </p:spTree>
    <p:extLst>
      <p:ext uri="{BB962C8B-B14F-4D97-AF65-F5344CB8AC3E}">
        <p14:creationId xmlns:p14="http://schemas.microsoft.com/office/powerpoint/2010/main" val="165453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DA74-9D73-4236-861D-BA48A84D0272}"/>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DC43A6CF-EADB-414E-99E0-A7BE79B3A893}"/>
              </a:ext>
            </a:extLst>
          </p:cNvPr>
          <p:cNvSpPr>
            <a:spLocks noGrp="1"/>
          </p:cNvSpPr>
          <p:nvPr>
            <p:ph idx="1"/>
          </p:nvPr>
        </p:nvSpPr>
        <p:spPr>
          <a:xfrm>
            <a:off x="2282214" y="1905000"/>
            <a:ext cx="9533107" cy="4469296"/>
          </a:xfrm>
        </p:spPr>
        <p:txBody>
          <a:bodyPr>
            <a:normAutofit/>
          </a:bodyPr>
          <a:lstStyle/>
          <a:p>
            <a:r>
              <a:rPr lang="en-GB" sz="2000" dirty="0">
                <a:solidFill>
                  <a:schemeClr val="bg2">
                    <a:lumMod val="50000"/>
                  </a:schemeClr>
                </a:solidFill>
              </a:rPr>
              <a:t>There are currently 45,000 people living in Wales with Dementia diagnosis (Alzheimer’s Society, 2017).</a:t>
            </a:r>
          </a:p>
          <a:p>
            <a:r>
              <a:rPr lang="en-GB" sz="2000" dirty="0">
                <a:solidFill>
                  <a:schemeClr val="bg2">
                    <a:lumMod val="50000"/>
                  </a:schemeClr>
                </a:solidFill>
              </a:rPr>
              <a:t>Dementia care costs the Welsh Government £1.4 billion per year (Alzheimer’s Society. 2017)</a:t>
            </a:r>
          </a:p>
          <a:p>
            <a:endParaRPr lang="en-GB" sz="2000" dirty="0">
              <a:solidFill>
                <a:schemeClr val="bg2">
                  <a:lumMod val="50000"/>
                </a:schemeClr>
              </a:solidFill>
            </a:endParaRPr>
          </a:p>
          <a:p>
            <a:endParaRPr lang="en-GB" sz="2000" dirty="0">
              <a:solidFill>
                <a:schemeClr val="bg2">
                  <a:lumMod val="50000"/>
                </a:schemeClr>
              </a:solidFill>
            </a:endParaRPr>
          </a:p>
          <a:p>
            <a:r>
              <a:rPr lang="en-GB" sz="2000" dirty="0">
                <a:solidFill>
                  <a:schemeClr val="bg2">
                    <a:lumMod val="50000"/>
                  </a:schemeClr>
                </a:solidFill>
              </a:rPr>
              <a:t>The Welsh Government’s (2017) Social Care Research and Development Strategy for Wales 2018-2023 notes that dementia is one of the largest health and social care issues in Wales. </a:t>
            </a:r>
          </a:p>
        </p:txBody>
      </p:sp>
    </p:spTree>
    <p:extLst>
      <p:ext uri="{BB962C8B-B14F-4D97-AF65-F5344CB8AC3E}">
        <p14:creationId xmlns:p14="http://schemas.microsoft.com/office/powerpoint/2010/main" val="10977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E41B-AE65-44CA-A3EB-1DB8418497FA}"/>
              </a:ext>
            </a:extLst>
          </p:cNvPr>
          <p:cNvSpPr>
            <a:spLocks noGrp="1"/>
          </p:cNvSpPr>
          <p:nvPr>
            <p:ph type="title"/>
          </p:nvPr>
        </p:nvSpPr>
        <p:spPr>
          <a:xfrm>
            <a:off x="2589212" y="2138463"/>
            <a:ext cx="8911687" cy="883637"/>
          </a:xfrm>
        </p:spPr>
        <p:txBody>
          <a:bodyPr/>
          <a:lstStyle/>
          <a:p>
            <a:r>
              <a:rPr lang="en-GB" sz="4000" dirty="0"/>
              <a:t>Aims</a:t>
            </a:r>
            <a:endParaRPr lang="en-GB" dirty="0"/>
          </a:p>
        </p:txBody>
      </p:sp>
      <p:sp>
        <p:nvSpPr>
          <p:cNvPr id="3" name="Content Placeholder 2">
            <a:extLst>
              <a:ext uri="{FF2B5EF4-FFF2-40B4-BE49-F238E27FC236}">
                <a16:creationId xmlns:a16="http://schemas.microsoft.com/office/drawing/2014/main" id="{7C3BD617-10A1-4AC3-9C7D-88DD97CCC68E}"/>
              </a:ext>
            </a:extLst>
          </p:cNvPr>
          <p:cNvSpPr>
            <a:spLocks noGrp="1"/>
          </p:cNvSpPr>
          <p:nvPr>
            <p:ph idx="1"/>
          </p:nvPr>
        </p:nvSpPr>
        <p:spPr>
          <a:xfrm>
            <a:off x="2589212" y="3116095"/>
            <a:ext cx="8915400" cy="3161489"/>
          </a:xfrm>
        </p:spPr>
        <p:txBody>
          <a:bodyPr>
            <a:normAutofit/>
          </a:bodyPr>
          <a:lstStyle/>
          <a:p>
            <a:pPr marL="0" indent="0">
              <a:buNone/>
            </a:pPr>
            <a:r>
              <a:rPr lang="en-GB" sz="2800" dirty="0">
                <a:solidFill>
                  <a:schemeClr val="bg2">
                    <a:lumMod val="50000"/>
                  </a:schemeClr>
                </a:solidFill>
              </a:rPr>
              <a:t>The aims of the study are:</a:t>
            </a:r>
          </a:p>
          <a:p>
            <a:pPr lvl="0"/>
            <a:r>
              <a:rPr lang="en-GB" sz="2800" dirty="0">
                <a:solidFill>
                  <a:schemeClr val="bg2">
                    <a:lumMod val="50000"/>
                  </a:schemeClr>
                </a:solidFill>
              </a:rPr>
              <a:t>To explore and understand the lived experience of people with dementia </a:t>
            </a:r>
          </a:p>
          <a:p>
            <a:pPr lvl="0"/>
            <a:r>
              <a:rPr lang="en-GB" sz="2800" dirty="0">
                <a:solidFill>
                  <a:schemeClr val="bg2">
                    <a:lumMod val="50000"/>
                  </a:schemeClr>
                </a:solidFill>
              </a:rPr>
              <a:t>To understand the experiences of family members of people with dementia</a:t>
            </a:r>
          </a:p>
          <a:p>
            <a:pPr marL="0" indent="0">
              <a:buNone/>
            </a:pPr>
            <a:endParaRPr lang="en-GB" sz="2000" dirty="0">
              <a:solidFill>
                <a:schemeClr val="bg2">
                  <a:lumMod val="50000"/>
                </a:schemeClr>
              </a:solidFill>
            </a:endParaRPr>
          </a:p>
        </p:txBody>
      </p:sp>
      <p:sp>
        <p:nvSpPr>
          <p:cNvPr id="4" name="Title 1">
            <a:extLst>
              <a:ext uri="{FF2B5EF4-FFF2-40B4-BE49-F238E27FC236}">
                <a16:creationId xmlns:a16="http://schemas.microsoft.com/office/drawing/2014/main" id="{873A70F0-7EB8-4D2E-9284-CA8ADB538860}"/>
              </a:ext>
            </a:extLst>
          </p:cNvPr>
          <p:cNvSpPr txBox="1">
            <a:spLocks/>
          </p:cNvSpPr>
          <p:nvPr/>
        </p:nvSpPr>
        <p:spPr>
          <a:xfrm>
            <a:off x="2589212" y="580416"/>
            <a:ext cx="8911687" cy="88363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“What is it like to live with dementia?”</a:t>
            </a:r>
          </a:p>
        </p:txBody>
      </p:sp>
    </p:spTree>
    <p:extLst>
      <p:ext uri="{BB962C8B-B14F-4D97-AF65-F5344CB8AC3E}">
        <p14:creationId xmlns:p14="http://schemas.microsoft.com/office/powerpoint/2010/main" val="2156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40A0-7A0D-43AA-A894-86A1EB1D59DA}"/>
              </a:ext>
            </a:extLst>
          </p:cNvPr>
          <p:cNvSpPr>
            <a:spLocks noGrp="1"/>
          </p:cNvSpPr>
          <p:nvPr>
            <p:ph type="title"/>
          </p:nvPr>
        </p:nvSpPr>
        <p:spPr/>
        <p:txBody>
          <a:bodyPr/>
          <a:lstStyle/>
          <a:p>
            <a:r>
              <a:rPr lang="en-GB" dirty="0"/>
              <a:t>Life Story Work</a:t>
            </a:r>
          </a:p>
        </p:txBody>
      </p:sp>
      <p:sp>
        <p:nvSpPr>
          <p:cNvPr id="3" name="Content Placeholder 2">
            <a:extLst>
              <a:ext uri="{FF2B5EF4-FFF2-40B4-BE49-F238E27FC236}">
                <a16:creationId xmlns:a16="http://schemas.microsoft.com/office/drawing/2014/main" id="{23CB8B0D-E231-4F78-85EE-030DCA71F970}"/>
              </a:ext>
            </a:extLst>
          </p:cNvPr>
          <p:cNvSpPr>
            <a:spLocks noGrp="1"/>
          </p:cNvSpPr>
          <p:nvPr>
            <p:ph idx="1"/>
          </p:nvPr>
        </p:nvSpPr>
        <p:spPr/>
        <p:txBody>
          <a:bodyPr>
            <a:normAutofit/>
          </a:bodyPr>
          <a:lstStyle/>
          <a:p>
            <a:r>
              <a:rPr lang="en-GB" dirty="0">
                <a:solidFill>
                  <a:schemeClr val="bg2">
                    <a:lumMod val="50000"/>
                  </a:schemeClr>
                </a:solidFill>
              </a:rPr>
              <a:t>Life story work is being used worldwide in various health and social care settings (Hewitt, 2003) as it uses information about the person’s past and present life to improve their current situation (Murphy and </a:t>
            </a:r>
            <a:r>
              <a:rPr lang="en-GB" dirty="0" err="1">
                <a:solidFill>
                  <a:schemeClr val="bg2">
                    <a:lumMod val="50000"/>
                  </a:schemeClr>
                </a:solidFill>
              </a:rPr>
              <a:t>Moyes</a:t>
            </a:r>
            <a:r>
              <a:rPr lang="en-GB" dirty="0">
                <a:solidFill>
                  <a:schemeClr val="bg2">
                    <a:lumMod val="50000"/>
                  </a:schemeClr>
                </a:solidFill>
              </a:rPr>
              <a:t>, 1997).  </a:t>
            </a:r>
          </a:p>
          <a:p>
            <a:r>
              <a:rPr lang="en-GB" dirty="0">
                <a:solidFill>
                  <a:schemeClr val="bg2">
                    <a:lumMod val="50000"/>
                  </a:schemeClr>
                </a:solidFill>
              </a:rPr>
              <a:t>The Older People’s Commissioner for Wales (2018) found that, for people living within care homes, their personal histories, cultures, religious beliefs, likes and dislikes, future aspirations and prior achievements were not identified and were not made easily visible within their care plans.</a:t>
            </a:r>
          </a:p>
          <a:p>
            <a:endParaRPr lang="en-GB" dirty="0">
              <a:solidFill>
                <a:schemeClr val="bg2">
                  <a:lumMod val="50000"/>
                </a:schemeClr>
              </a:solidFill>
            </a:endParaRPr>
          </a:p>
          <a:p>
            <a:r>
              <a:rPr lang="en-GB" b="1" dirty="0">
                <a:solidFill>
                  <a:schemeClr val="bg2">
                    <a:lumMod val="50000"/>
                  </a:schemeClr>
                </a:solidFill>
              </a:rPr>
              <a:t>This project is using life story work to explore the personal histories and current experiences of people with dementia within Hafod Care Association. </a:t>
            </a:r>
          </a:p>
        </p:txBody>
      </p:sp>
    </p:spTree>
    <p:extLst>
      <p:ext uri="{BB962C8B-B14F-4D97-AF65-F5344CB8AC3E}">
        <p14:creationId xmlns:p14="http://schemas.microsoft.com/office/powerpoint/2010/main" val="33684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7A15-C7C6-460E-AE1B-E07D8B4AA7C2}"/>
              </a:ext>
            </a:extLst>
          </p:cNvPr>
          <p:cNvSpPr>
            <a:spLocks noGrp="1"/>
          </p:cNvSpPr>
          <p:nvPr>
            <p:ph type="title"/>
          </p:nvPr>
        </p:nvSpPr>
        <p:spPr/>
        <p:txBody>
          <a:bodyPr/>
          <a:lstStyle/>
          <a:p>
            <a:r>
              <a:rPr lang="en-GB" dirty="0"/>
              <a:t>Descriptive Phenomenology</a:t>
            </a:r>
          </a:p>
        </p:txBody>
      </p:sp>
      <p:sp>
        <p:nvSpPr>
          <p:cNvPr id="3" name="Content Placeholder 2">
            <a:extLst>
              <a:ext uri="{FF2B5EF4-FFF2-40B4-BE49-F238E27FC236}">
                <a16:creationId xmlns:a16="http://schemas.microsoft.com/office/drawing/2014/main" id="{7F046A62-7172-40F7-821D-17E39C459833}"/>
              </a:ext>
            </a:extLst>
          </p:cNvPr>
          <p:cNvSpPr>
            <a:spLocks noGrp="1"/>
          </p:cNvSpPr>
          <p:nvPr>
            <p:ph idx="1"/>
          </p:nvPr>
        </p:nvSpPr>
        <p:spPr>
          <a:xfrm>
            <a:off x="2433937" y="2133600"/>
            <a:ext cx="9602788" cy="3777622"/>
          </a:xfrm>
        </p:spPr>
        <p:txBody>
          <a:bodyPr>
            <a:noAutofit/>
          </a:bodyPr>
          <a:lstStyle/>
          <a:p>
            <a:r>
              <a:rPr lang="en-GB" sz="2400" dirty="0">
                <a:solidFill>
                  <a:schemeClr val="bg2">
                    <a:lumMod val="50000"/>
                  </a:schemeClr>
                </a:solidFill>
              </a:rPr>
              <a:t>This is a descriptive phenomenology study</a:t>
            </a:r>
          </a:p>
          <a:p>
            <a:r>
              <a:rPr lang="en-GB" sz="2400" dirty="0">
                <a:solidFill>
                  <a:schemeClr val="bg2">
                    <a:lumMod val="50000"/>
                  </a:schemeClr>
                </a:solidFill>
              </a:rPr>
              <a:t>Aiming to explore life with dementia from the “experts” perspective</a:t>
            </a:r>
          </a:p>
          <a:p>
            <a:pPr marL="0" indent="0">
              <a:buNone/>
            </a:pPr>
            <a:endParaRPr lang="en-GB" sz="2400" dirty="0">
              <a:solidFill>
                <a:schemeClr val="bg2">
                  <a:lumMod val="50000"/>
                </a:schemeClr>
              </a:solidFill>
            </a:endParaRPr>
          </a:p>
          <a:p>
            <a:endParaRPr lang="en-GB" sz="2400" dirty="0">
              <a:solidFill>
                <a:schemeClr val="bg2">
                  <a:lumMod val="50000"/>
                </a:schemeClr>
              </a:solidFill>
            </a:endParaRPr>
          </a:p>
          <a:p>
            <a:r>
              <a:rPr lang="en-GB" sz="2400" dirty="0">
                <a:solidFill>
                  <a:schemeClr val="bg2">
                    <a:lumMod val="50000"/>
                  </a:schemeClr>
                </a:solidFill>
              </a:rPr>
              <a:t>Husserl (1970) was deemed to be the founder of phenomenology. </a:t>
            </a:r>
          </a:p>
          <a:p>
            <a:r>
              <a:rPr lang="en-GB" sz="2400" dirty="0">
                <a:solidFill>
                  <a:schemeClr val="bg2">
                    <a:lumMod val="50000"/>
                  </a:schemeClr>
                </a:solidFill>
              </a:rPr>
              <a:t>He believed that participant/researcher interactions are key. </a:t>
            </a:r>
          </a:p>
        </p:txBody>
      </p:sp>
    </p:spTree>
    <p:extLst>
      <p:ext uri="{BB962C8B-B14F-4D97-AF65-F5344CB8AC3E}">
        <p14:creationId xmlns:p14="http://schemas.microsoft.com/office/powerpoint/2010/main" val="7986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3089C9-7540-439C-A81A-74D75EC6A510}"/>
              </a:ext>
            </a:extLst>
          </p:cNvPr>
          <p:cNvPicPr>
            <a:picLocks noChangeAspect="1"/>
          </p:cNvPicPr>
          <p:nvPr/>
        </p:nvPicPr>
        <p:blipFill>
          <a:blip r:embed="rId3"/>
          <a:stretch>
            <a:fillRect/>
          </a:stretch>
        </p:blipFill>
        <p:spPr>
          <a:xfrm>
            <a:off x="2736515" y="1295994"/>
            <a:ext cx="1438781" cy="1438781"/>
          </a:xfrm>
          <a:prstGeom prst="rect">
            <a:avLst/>
          </a:prstGeom>
        </p:spPr>
      </p:pic>
      <p:sp>
        <p:nvSpPr>
          <p:cNvPr id="2" name="Title 1">
            <a:extLst>
              <a:ext uri="{FF2B5EF4-FFF2-40B4-BE49-F238E27FC236}">
                <a16:creationId xmlns:a16="http://schemas.microsoft.com/office/drawing/2014/main" id="{C38A296E-860B-4654-9B1D-134A45791A20}"/>
              </a:ext>
            </a:extLst>
          </p:cNvPr>
          <p:cNvSpPr>
            <a:spLocks noGrp="1"/>
          </p:cNvSpPr>
          <p:nvPr>
            <p:ph type="title"/>
          </p:nvPr>
        </p:nvSpPr>
        <p:spPr>
          <a:xfrm>
            <a:off x="2592925" y="624110"/>
            <a:ext cx="8911687" cy="1280890"/>
          </a:xfrm>
        </p:spPr>
        <p:txBody>
          <a:bodyPr/>
          <a:lstStyle/>
          <a:p>
            <a:r>
              <a:rPr lang="en-GB" dirty="0"/>
              <a:t>Inclusion Criteria &amp; Participants</a:t>
            </a:r>
          </a:p>
        </p:txBody>
      </p:sp>
      <p:pic>
        <p:nvPicPr>
          <p:cNvPr id="5" name="Content Placeholder 4" descr="Man">
            <a:extLst>
              <a:ext uri="{FF2B5EF4-FFF2-40B4-BE49-F238E27FC236}">
                <a16:creationId xmlns:a16="http://schemas.microsoft.com/office/drawing/2014/main" id="{6CA37681-6D2B-4C0A-A730-944930FC5F0B}"/>
              </a:ext>
            </a:extLst>
          </p:cNvPr>
          <p:cNvPicPr>
            <a:picLocks noGrp="1" noChangeAspect="1"/>
          </p:cNvPicPr>
          <p:nvPr>
            <p:ph idx="1"/>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9345" y="2640179"/>
            <a:ext cx="914400" cy="914400"/>
          </a:xfrm>
        </p:spPr>
      </p:pic>
      <p:pic>
        <p:nvPicPr>
          <p:cNvPr id="7" name="Graphic 6" descr="Woman">
            <a:extLst>
              <a:ext uri="{FF2B5EF4-FFF2-40B4-BE49-F238E27FC236}">
                <a16:creationId xmlns:a16="http://schemas.microsoft.com/office/drawing/2014/main" id="{E8D75AB9-DE28-45A5-B380-CEE71852857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71221" y="2505215"/>
            <a:ext cx="914400" cy="914400"/>
          </a:xfrm>
          <a:prstGeom prst="rect">
            <a:avLst/>
          </a:prstGeom>
        </p:spPr>
      </p:pic>
      <p:pic>
        <p:nvPicPr>
          <p:cNvPr id="13" name="Graphic 12" descr="Woman">
            <a:extLst>
              <a:ext uri="{FF2B5EF4-FFF2-40B4-BE49-F238E27FC236}">
                <a16:creationId xmlns:a16="http://schemas.microsoft.com/office/drawing/2014/main" id="{86F28219-9A76-40EF-93FE-631780EEA05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29662" y="4535410"/>
            <a:ext cx="914400" cy="914400"/>
          </a:xfrm>
          <a:prstGeom prst="rect">
            <a:avLst/>
          </a:prstGeom>
        </p:spPr>
      </p:pic>
      <p:pic>
        <p:nvPicPr>
          <p:cNvPr id="14" name="Graphic 13" descr="Woman">
            <a:extLst>
              <a:ext uri="{FF2B5EF4-FFF2-40B4-BE49-F238E27FC236}">
                <a16:creationId xmlns:a16="http://schemas.microsoft.com/office/drawing/2014/main" id="{640AA9A7-EEAD-427C-910A-1C48632553A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80658" y="3712233"/>
            <a:ext cx="914400" cy="914400"/>
          </a:xfrm>
          <a:prstGeom prst="rect">
            <a:avLst/>
          </a:prstGeom>
        </p:spPr>
      </p:pic>
      <p:pic>
        <p:nvPicPr>
          <p:cNvPr id="21" name="Content Placeholder 4" descr="Man">
            <a:extLst>
              <a:ext uri="{FF2B5EF4-FFF2-40B4-BE49-F238E27FC236}">
                <a16:creationId xmlns:a16="http://schemas.microsoft.com/office/drawing/2014/main" id="{B986E8D8-A433-46C7-8005-D48EFC3A270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7960" y="3295922"/>
            <a:ext cx="914400" cy="914400"/>
          </a:xfrm>
          <a:prstGeom prst="rect">
            <a:avLst/>
          </a:prstGeom>
        </p:spPr>
      </p:pic>
      <p:sp>
        <p:nvSpPr>
          <p:cNvPr id="9" name="Rectangle 8">
            <a:extLst>
              <a:ext uri="{FF2B5EF4-FFF2-40B4-BE49-F238E27FC236}">
                <a16:creationId xmlns:a16="http://schemas.microsoft.com/office/drawing/2014/main" id="{DAC50F54-547D-4E26-AEE0-D7E38C622F9F}"/>
              </a:ext>
            </a:extLst>
          </p:cNvPr>
          <p:cNvSpPr/>
          <p:nvPr/>
        </p:nvSpPr>
        <p:spPr>
          <a:xfrm>
            <a:off x="6804605" y="2304071"/>
            <a:ext cx="4249882"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Diagnosis: Dementia</a:t>
            </a:r>
          </a:p>
        </p:txBody>
      </p:sp>
      <p:pic>
        <p:nvPicPr>
          <p:cNvPr id="26" name="Graphic 25" descr="Pencil">
            <a:extLst>
              <a:ext uri="{FF2B5EF4-FFF2-40B4-BE49-F238E27FC236}">
                <a16:creationId xmlns:a16="http://schemas.microsoft.com/office/drawing/2014/main" id="{C2C4B59C-B006-468F-9481-C29B5C61979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94868" y="3892329"/>
            <a:ext cx="914400" cy="914400"/>
          </a:xfrm>
          <a:prstGeom prst="rect">
            <a:avLst/>
          </a:prstGeom>
        </p:spPr>
      </p:pic>
      <p:cxnSp>
        <p:nvCxnSpPr>
          <p:cNvPr id="28" name="Straight Connector 27">
            <a:extLst>
              <a:ext uri="{FF2B5EF4-FFF2-40B4-BE49-F238E27FC236}">
                <a16:creationId xmlns:a16="http://schemas.microsoft.com/office/drawing/2014/main" id="{6EA0AAF7-0E93-4D9B-AC52-DCFEF38353CD}"/>
              </a:ext>
            </a:extLst>
          </p:cNvPr>
          <p:cNvCxnSpPr/>
          <p:nvPr/>
        </p:nvCxnSpPr>
        <p:spPr>
          <a:xfrm>
            <a:off x="7160455" y="4876175"/>
            <a:ext cx="2954216" cy="0"/>
          </a:xfrm>
          <a:prstGeom prst="line">
            <a:avLst/>
          </a:prstGeom>
        </p:spPr>
        <p:style>
          <a:lnRef idx="3">
            <a:schemeClr val="dk1"/>
          </a:lnRef>
          <a:fillRef idx="0">
            <a:schemeClr val="dk1"/>
          </a:fillRef>
          <a:effectRef idx="2">
            <a:schemeClr val="dk1"/>
          </a:effectRef>
          <a:fontRef idx="minor">
            <a:schemeClr val="tx1"/>
          </a:fontRef>
        </p:style>
      </p:cxnSp>
      <p:sp>
        <p:nvSpPr>
          <p:cNvPr id="30" name="Freeform: Shape 29">
            <a:extLst>
              <a:ext uri="{FF2B5EF4-FFF2-40B4-BE49-F238E27FC236}">
                <a16:creationId xmlns:a16="http://schemas.microsoft.com/office/drawing/2014/main" id="{AF55B83A-942C-4899-B9AB-82833F7F327E}"/>
              </a:ext>
            </a:extLst>
          </p:cNvPr>
          <p:cNvSpPr/>
          <p:nvPr/>
        </p:nvSpPr>
        <p:spPr>
          <a:xfrm>
            <a:off x="7160455" y="3685735"/>
            <a:ext cx="2729133" cy="1153551"/>
          </a:xfrm>
          <a:custGeom>
            <a:avLst/>
            <a:gdLst>
              <a:gd name="connsiteX0" fmla="*/ 0 w 2729133"/>
              <a:gd name="connsiteY0" fmla="*/ 1026942 h 1153551"/>
              <a:gd name="connsiteX1" fmla="*/ 70339 w 2729133"/>
              <a:gd name="connsiteY1" fmla="*/ 773723 h 1153551"/>
              <a:gd name="connsiteX2" fmla="*/ 211016 w 2729133"/>
              <a:gd name="connsiteY2" fmla="*/ 309490 h 1153551"/>
              <a:gd name="connsiteX3" fmla="*/ 225083 w 2729133"/>
              <a:gd name="connsiteY3" fmla="*/ 225083 h 1153551"/>
              <a:gd name="connsiteX4" fmla="*/ 281354 w 2729133"/>
              <a:gd name="connsiteY4" fmla="*/ 365760 h 1153551"/>
              <a:gd name="connsiteX5" fmla="*/ 309490 w 2729133"/>
              <a:gd name="connsiteY5" fmla="*/ 703385 h 1153551"/>
              <a:gd name="connsiteX6" fmla="*/ 323557 w 2729133"/>
              <a:gd name="connsiteY6" fmla="*/ 844062 h 1153551"/>
              <a:gd name="connsiteX7" fmla="*/ 337625 w 2729133"/>
              <a:gd name="connsiteY7" fmla="*/ 942536 h 1153551"/>
              <a:gd name="connsiteX8" fmla="*/ 323557 w 2729133"/>
              <a:gd name="connsiteY8" fmla="*/ 900333 h 1153551"/>
              <a:gd name="connsiteX9" fmla="*/ 140677 w 2729133"/>
              <a:gd name="connsiteY9" fmla="*/ 675250 h 1153551"/>
              <a:gd name="connsiteX10" fmla="*/ 84407 w 2729133"/>
              <a:gd name="connsiteY10" fmla="*/ 717453 h 1153551"/>
              <a:gd name="connsiteX11" fmla="*/ 98474 w 2729133"/>
              <a:gd name="connsiteY11" fmla="*/ 858130 h 1153551"/>
              <a:gd name="connsiteX12" fmla="*/ 168813 w 2729133"/>
              <a:gd name="connsiteY12" fmla="*/ 914400 h 1153551"/>
              <a:gd name="connsiteX13" fmla="*/ 323557 w 2729133"/>
              <a:gd name="connsiteY13" fmla="*/ 998807 h 1153551"/>
              <a:gd name="connsiteX14" fmla="*/ 436099 w 2729133"/>
              <a:gd name="connsiteY14" fmla="*/ 942536 h 1153551"/>
              <a:gd name="connsiteX15" fmla="*/ 506437 w 2729133"/>
              <a:gd name="connsiteY15" fmla="*/ 984739 h 1153551"/>
              <a:gd name="connsiteX16" fmla="*/ 562708 w 2729133"/>
              <a:gd name="connsiteY16" fmla="*/ 942536 h 1153551"/>
              <a:gd name="connsiteX17" fmla="*/ 661182 w 2729133"/>
              <a:gd name="connsiteY17" fmla="*/ 914400 h 1153551"/>
              <a:gd name="connsiteX18" fmla="*/ 675250 w 2729133"/>
              <a:gd name="connsiteY18" fmla="*/ 970671 h 1153551"/>
              <a:gd name="connsiteX19" fmla="*/ 815927 w 2729133"/>
              <a:gd name="connsiteY19" fmla="*/ 1153551 h 1153551"/>
              <a:gd name="connsiteX20" fmla="*/ 858130 w 2729133"/>
              <a:gd name="connsiteY20" fmla="*/ 1012874 h 1153551"/>
              <a:gd name="connsiteX21" fmla="*/ 844062 w 2729133"/>
              <a:gd name="connsiteY21" fmla="*/ 801859 h 1153551"/>
              <a:gd name="connsiteX22" fmla="*/ 773723 w 2729133"/>
              <a:gd name="connsiteY22" fmla="*/ 492370 h 1153551"/>
              <a:gd name="connsiteX23" fmla="*/ 745588 w 2729133"/>
              <a:gd name="connsiteY23" fmla="*/ 407963 h 1153551"/>
              <a:gd name="connsiteX24" fmla="*/ 689317 w 2729133"/>
              <a:gd name="connsiteY24" fmla="*/ 337625 h 1153551"/>
              <a:gd name="connsiteX25" fmla="*/ 647114 w 2729133"/>
              <a:gd name="connsiteY25" fmla="*/ 436099 h 1153551"/>
              <a:gd name="connsiteX26" fmla="*/ 689317 w 2729133"/>
              <a:gd name="connsiteY26" fmla="*/ 576776 h 1153551"/>
              <a:gd name="connsiteX27" fmla="*/ 773723 w 2729133"/>
              <a:gd name="connsiteY27" fmla="*/ 759656 h 1153551"/>
              <a:gd name="connsiteX28" fmla="*/ 787791 w 2729133"/>
              <a:gd name="connsiteY28" fmla="*/ 801859 h 1153551"/>
              <a:gd name="connsiteX29" fmla="*/ 858130 w 2729133"/>
              <a:gd name="connsiteY29" fmla="*/ 872197 h 1153551"/>
              <a:gd name="connsiteX30" fmla="*/ 900333 w 2729133"/>
              <a:gd name="connsiteY30" fmla="*/ 928468 h 1153551"/>
              <a:gd name="connsiteX31" fmla="*/ 1012874 w 2729133"/>
              <a:gd name="connsiteY31" fmla="*/ 956603 h 1153551"/>
              <a:gd name="connsiteX32" fmla="*/ 1055077 w 2729133"/>
              <a:gd name="connsiteY32" fmla="*/ 914400 h 1153551"/>
              <a:gd name="connsiteX33" fmla="*/ 1069145 w 2729133"/>
              <a:gd name="connsiteY33" fmla="*/ 759656 h 1153551"/>
              <a:gd name="connsiteX34" fmla="*/ 1041010 w 2729133"/>
              <a:gd name="connsiteY34" fmla="*/ 731520 h 1153551"/>
              <a:gd name="connsiteX35" fmla="*/ 998807 w 2729133"/>
              <a:gd name="connsiteY35" fmla="*/ 717453 h 1153551"/>
              <a:gd name="connsiteX36" fmla="*/ 942536 w 2729133"/>
              <a:gd name="connsiteY36" fmla="*/ 759656 h 1153551"/>
              <a:gd name="connsiteX37" fmla="*/ 1041010 w 2729133"/>
              <a:gd name="connsiteY37" fmla="*/ 984739 h 1153551"/>
              <a:gd name="connsiteX38" fmla="*/ 1139483 w 2729133"/>
              <a:gd name="connsiteY38" fmla="*/ 858130 h 1153551"/>
              <a:gd name="connsiteX39" fmla="*/ 1111348 w 2729133"/>
              <a:gd name="connsiteY39" fmla="*/ 801859 h 1153551"/>
              <a:gd name="connsiteX40" fmla="*/ 1153551 w 2729133"/>
              <a:gd name="connsiteY40" fmla="*/ 900333 h 1153551"/>
              <a:gd name="connsiteX41" fmla="*/ 1167619 w 2729133"/>
              <a:gd name="connsiteY41" fmla="*/ 942536 h 1153551"/>
              <a:gd name="connsiteX42" fmla="*/ 1237957 w 2729133"/>
              <a:gd name="connsiteY42" fmla="*/ 998807 h 1153551"/>
              <a:gd name="connsiteX43" fmla="*/ 1294228 w 2729133"/>
              <a:gd name="connsiteY43" fmla="*/ 1012874 h 1153551"/>
              <a:gd name="connsiteX44" fmla="*/ 1448973 w 2729133"/>
              <a:gd name="connsiteY44" fmla="*/ 900333 h 1153551"/>
              <a:gd name="connsiteX45" fmla="*/ 1575582 w 2729133"/>
              <a:gd name="connsiteY45" fmla="*/ 534573 h 1153551"/>
              <a:gd name="connsiteX46" fmla="*/ 1533379 w 2729133"/>
              <a:gd name="connsiteY46" fmla="*/ 56271 h 1153551"/>
              <a:gd name="connsiteX47" fmla="*/ 1491176 w 2729133"/>
              <a:gd name="connsiteY47" fmla="*/ 0 h 1153551"/>
              <a:gd name="connsiteX48" fmla="*/ 1406770 w 2729133"/>
              <a:gd name="connsiteY48" fmla="*/ 28136 h 1153551"/>
              <a:gd name="connsiteX49" fmla="*/ 1322363 w 2729133"/>
              <a:gd name="connsiteY49" fmla="*/ 295422 h 1153551"/>
              <a:gd name="connsiteX50" fmla="*/ 1364567 w 2729133"/>
              <a:gd name="connsiteY50" fmla="*/ 562708 h 1153551"/>
              <a:gd name="connsiteX51" fmla="*/ 1392702 w 2729133"/>
              <a:gd name="connsiteY51" fmla="*/ 618979 h 1153551"/>
              <a:gd name="connsiteX52" fmla="*/ 1519311 w 2729133"/>
              <a:gd name="connsiteY52" fmla="*/ 745588 h 1153551"/>
              <a:gd name="connsiteX53" fmla="*/ 1561514 w 2729133"/>
              <a:gd name="connsiteY53" fmla="*/ 773723 h 1153551"/>
              <a:gd name="connsiteX54" fmla="*/ 1645920 w 2729133"/>
              <a:gd name="connsiteY54" fmla="*/ 858130 h 1153551"/>
              <a:gd name="connsiteX55" fmla="*/ 1772530 w 2729133"/>
              <a:gd name="connsiteY55" fmla="*/ 886265 h 1153551"/>
              <a:gd name="connsiteX56" fmla="*/ 1842868 w 2729133"/>
              <a:gd name="connsiteY56" fmla="*/ 829994 h 1153551"/>
              <a:gd name="connsiteX57" fmla="*/ 1842868 w 2729133"/>
              <a:gd name="connsiteY57" fmla="*/ 478302 h 1153551"/>
              <a:gd name="connsiteX58" fmla="*/ 1702191 w 2729133"/>
              <a:gd name="connsiteY58" fmla="*/ 393896 h 1153551"/>
              <a:gd name="connsiteX59" fmla="*/ 1645920 w 2729133"/>
              <a:gd name="connsiteY59" fmla="*/ 450167 h 1153551"/>
              <a:gd name="connsiteX60" fmla="*/ 1603717 w 2729133"/>
              <a:gd name="connsiteY60" fmla="*/ 787791 h 1153551"/>
              <a:gd name="connsiteX61" fmla="*/ 1659988 w 2729133"/>
              <a:gd name="connsiteY61" fmla="*/ 998807 h 1153551"/>
              <a:gd name="connsiteX62" fmla="*/ 1688123 w 2729133"/>
              <a:gd name="connsiteY62" fmla="*/ 1041010 h 1153551"/>
              <a:gd name="connsiteX63" fmla="*/ 1800665 w 2729133"/>
              <a:gd name="connsiteY63" fmla="*/ 759656 h 1153551"/>
              <a:gd name="connsiteX64" fmla="*/ 1842868 w 2729133"/>
              <a:gd name="connsiteY64" fmla="*/ 689317 h 1153551"/>
              <a:gd name="connsiteX65" fmla="*/ 1786597 w 2729133"/>
              <a:gd name="connsiteY65" fmla="*/ 801859 h 1153551"/>
              <a:gd name="connsiteX66" fmla="*/ 1772530 w 2729133"/>
              <a:gd name="connsiteY66" fmla="*/ 872197 h 1153551"/>
              <a:gd name="connsiteX67" fmla="*/ 1899139 w 2729133"/>
              <a:gd name="connsiteY67" fmla="*/ 1026942 h 1153551"/>
              <a:gd name="connsiteX68" fmla="*/ 2110154 w 2729133"/>
              <a:gd name="connsiteY68" fmla="*/ 956603 h 1153551"/>
              <a:gd name="connsiteX69" fmla="*/ 2124222 w 2729133"/>
              <a:gd name="connsiteY69" fmla="*/ 900333 h 1153551"/>
              <a:gd name="connsiteX70" fmla="*/ 2110154 w 2729133"/>
              <a:gd name="connsiteY70" fmla="*/ 801859 h 1153551"/>
              <a:gd name="connsiteX71" fmla="*/ 2053883 w 2729133"/>
              <a:gd name="connsiteY71" fmla="*/ 731520 h 1153551"/>
              <a:gd name="connsiteX72" fmla="*/ 1941342 w 2729133"/>
              <a:gd name="connsiteY72" fmla="*/ 787791 h 1153551"/>
              <a:gd name="connsiteX73" fmla="*/ 1955410 w 2729133"/>
              <a:gd name="connsiteY73" fmla="*/ 858130 h 1153551"/>
              <a:gd name="connsiteX74" fmla="*/ 1997613 w 2729133"/>
              <a:gd name="connsiteY74" fmla="*/ 956603 h 1153551"/>
              <a:gd name="connsiteX75" fmla="*/ 2053883 w 2729133"/>
              <a:gd name="connsiteY75" fmla="*/ 984739 h 1153551"/>
              <a:gd name="connsiteX76" fmla="*/ 2096087 w 2729133"/>
              <a:gd name="connsiteY76" fmla="*/ 1012874 h 1153551"/>
              <a:gd name="connsiteX77" fmla="*/ 2222696 w 2729133"/>
              <a:gd name="connsiteY77" fmla="*/ 1026942 h 1153551"/>
              <a:gd name="connsiteX78" fmla="*/ 2321170 w 2729133"/>
              <a:gd name="connsiteY78" fmla="*/ 1012874 h 1153551"/>
              <a:gd name="connsiteX79" fmla="*/ 2377440 w 2729133"/>
              <a:gd name="connsiteY79" fmla="*/ 984739 h 1153551"/>
              <a:gd name="connsiteX80" fmla="*/ 2461847 w 2729133"/>
              <a:gd name="connsiteY80" fmla="*/ 886265 h 1153551"/>
              <a:gd name="connsiteX81" fmla="*/ 2475914 w 2729133"/>
              <a:gd name="connsiteY81" fmla="*/ 844062 h 1153551"/>
              <a:gd name="connsiteX82" fmla="*/ 2602523 w 2729133"/>
              <a:gd name="connsiteY82" fmla="*/ 815927 h 1153551"/>
              <a:gd name="connsiteX83" fmla="*/ 2658794 w 2729133"/>
              <a:gd name="connsiteY83" fmla="*/ 900333 h 1153551"/>
              <a:gd name="connsiteX84" fmla="*/ 2686930 w 2729133"/>
              <a:gd name="connsiteY84" fmla="*/ 942536 h 1153551"/>
              <a:gd name="connsiteX85" fmla="*/ 2729133 w 2729133"/>
              <a:gd name="connsiteY85" fmla="*/ 998807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729133" h="1153551">
                <a:moveTo>
                  <a:pt x="0" y="1026942"/>
                </a:moveTo>
                <a:cubicBezTo>
                  <a:pt x="30532" y="874283"/>
                  <a:pt x="-3515" y="1032212"/>
                  <a:pt x="70339" y="773723"/>
                </a:cubicBezTo>
                <a:cubicBezTo>
                  <a:pt x="191153" y="350875"/>
                  <a:pt x="106927" y="595733"/>
                  <a:pt x="211016" y="309490"/>
                </a:cubicBezTo>
                <a:cubicBezTo>
                  <a:pt x="215705" y="281354"/>
                  <a:pt x="202810" y="207264"/>
                  <a:pt x="225083" y="225083"/>
                </a:cubicBezTo>
                <a:cubicBezTo>
                  <a:pt x="264521" y="256633"/>
                  <a:pt x="272577" y="316024"/>
                  <a:pt x="281354" y="365760"/>
                </a:cubicBezTo>
                <a:cubicBezTo>
                  <a:pt x="300980" y="476973"/>
                  <a:pt x="299564" y="590890"/>
                  <a:pt x="309490" y="703385"/>
                </a:cubicBezTo>
                <a:cubicBezTo>
                  <a:pt x="313632" y="750329"/>
                  <a:pt x="318051" y="797259"/>
                  <a:pt x="323557" y="844062"/>
                </a:cubicBezTo>
                <a:cubicBezTo>
                  <a:pt x="327431" y="876993"/>
                  <a:pt x="337625" y="909378"/>
                  <a:pt x="337625" y="942536"/>
                </a:cubicBezTo>
                <a:cubicBezTo>
                  <a:pt x="337625" y="957365"/>
                  <a:pt x="331075" y="913114"/>
                  <a:pt x="323557" y="900333"/>
                </a:cubicBezTo>
                <a:cubicBezTo>
                  <a:pt x="202212" y="694047"/>
                  <a:pt x="262292" y="736056"/>
                  <a:pt x="140677" y="675250"/>
                </a:cubicBezTo>
                <a:cubicBezTo>
                  <a:pt x="121920" y="689318"/>
                  <a:pt x="98035" y="698374"/>
                  <a:pt x="84407" y="717453"/>
                </a:cubicBezTo>
                <a:cubicBezTo>
                  <a:pt x="56008" y="757211"/>
                  <a:pt x="75174" y="824844"/>
                  <a:pt x="98474" y="858130"/>
                </a:cubicBezTo>
                <a:cubicBezTo>
                  <a:pt x="115693" y="882728"/>
                  <a:pt x="143830" y="897745"/>
                  <a:pt x="168813" y="914400"/>
                </a:cubicBezTo>
                <a:cubicBezTo>
                  <a:pt x="218815" y="947734"/>
                  <a:pt x="270459" y="972257"/>
                  <a:pt x="323557" y="998807"/>
                </a:cubicBezTo>
                <a:cubicBezTo>
                  <a:pt x="361071" y="980050"/>
                  <a:pt x="408041" y="973711"/>
                  <a:pt x="436099" y="942536"/>
                </a:cubicBezTo>
                <a:cubicBezTo>
                  <a:pt x="489265" y="883463"/>
                  <a:pt x="387571" y="717288"/>
                  <a:pt x="506437" y="984739"/>
                </a:cubicBezTo>
                <a:cubicBezTo>
                  <a:pt x="525194" y="970671"/>
                  <a:pt x="555294" y="964779"/>
                  <a:pt x="562708" y="942536"/>
                </a:cubicBezTo>
                <a:cubicBezTo>
                  <a:pt x="617206" y="779042"/>
                  <a:pt x="512967" y="667375"/>
                  <a:pt x="661182" y="914400"/>
                </a:cubicBezTo>
                <a:cubicBezTo>
                  <a:pt x="665871" y="933157"/>
                  <a:pt x="665303" y="954092"/>
                  <a:pt x="675250" y="970671"/>
                </a:cubicBezTo>
                <a:cubicBezTo>
                  <a:pt x="742946" y="1083499"/>
                  <a:pt x="753638" y="1091265"/>
                  <a:pt x="815927" y="1153551"/>
                </a:cubicBezTo>
                <a:cubicBezTo>
                  <a:pt x="829995" y="1106659"/>
                  <a:pt x="854226" y="1061675"/>
                  <a:pt x="858130" y="1012874"/>
                </a:cubicBezTo>
                <a:cubicBezTo>
                  <a:pt x="863752" y="942604"/>
                  <a:pt x="851316" y="871979"/>
                  <a:pt x="844062" y="801859"/>
                </a:cubicBezTo>
                <a:cubicBezTo>
                  <a:pt x="821281" y="581647"/>
                  <a:pt x="832555" y="657098"/>
                  <a:pt x="773723" y="492370"/>
                </a:cubicBezTo>
                <a:cubicBezTo>
                  <a:pt x="763748" y="464440"/>
                  <a:pt x="757633" y="435064"/>
                  <a:pt x="745588" y="407963"/>
                </a:cubicBezTo>
                <a:cubicBezTo>
                  <a:pt x="731391" y="376018"/>
                  <a:pt x="712703" y="361011"/>
                  <a:pt x="689317" y="337625"/>
                </a:cubicBezTo>
                <a:cubicBezTo>
                  <a:pt x="675249" y="370450"/>
                  <a:pt x="647114" y="400387"/>
                  <a:pt x="647114" y="436099"/>
                </a:cubicBezTo>
                <a:cubicBezTo>
                  <a:pt x="647114" y="485056"/>
                  <a:pt x="671477" y="531185"/>
                  <a:pt x="689317" y="576776"/>
                </a:cubicBezTo>
                <a:cubicBezTo>
                  <a:pt x="713783" y="639299"/>
                  <a:pt x="746812" y="698146"/>
                  <a:pt x="773723" y="759656"/>
                </a:cubicBezTo>
                <a:cubicBezTo>
                  <a:pt x="779667" y="773241"/>
                  <a:pt x="778894" y="789996"/>
                  <a:pt x="787791" y="801859"/>
                </a:cubicBezTo>
                <a:cubicBezTo>
                  <a:pt x="807686" y="828385"/>
                  <a:pt x="836101" y="847415"/>
                  <a:pt x="858130" y="872197"/>
                </a:cubicBezTo>
                <a:cubicBezTo>
                  <a:pt x="873707" y="889721"/>
                  <a:pt x="882321" y="913458"/>
                  <a:pt x="900333" y="928468"/>
                </a:cubicBezTo>
                <a:cubicBezTo>
                  <a:pt x="913995" y="939853"/>
                  <a:pt x="1010592" y="956147"/>
                  <a:pt x="1012874" y="956603"/>
                </a:cubicBezTo>
                <a:cubicBezTo>
                  <a:pt x="1026942" y="942535"/>
                  <a:pt x="1046844" y="932511"/>
                  <a:pt x="1055077" y="914400"/>
                </a:cubicBezTo>
                <a:cubicBezTo>
                  <a:pt x="1077937" y="864109"/>
                  <a:pt x="1098844" y="809154"/>
                  <a:pt x="1069145" y="759656"/>
                </a:cubicBezTo>
                <a:cubicBezTo>
                  <a:pt x="1062321" y="748283"/>
                  <a:pt x="1052383" y="738344"/>
                  <a:pt x="1041010" y="731520"/>
                </a:cubicBezTo>
                <a:cubicBezTo>
                  <a:pt x="1028295" y="723891"/>
                  <a:pt x="1012875" y="722142"/>
                  <a:pt x="998807" y="717453"/>
                </a:cubicBezTo>
                <a:cubicBezTo>
                  <a:pt x="980050" y="731521"/>
                  <a:pt x="945852" y="736445"/>
                  <a:pt x="942536" y="759656"/>
                </a:cubicBezTo>
                <a:cubicBezTo>
                  <a:pt x="923373" y="893794"/>
                  <a:pt x="967265" y="910994"/>
                  <a:pt x="1041010" y="984739"/>
                </a:cubicBezTo>
                <a:cubicBezTo>
                  <a:pt x="1128282" y="967284"/>
                  <a:pt x="1139483" y="987080"/>
                  <a:pt x="1139483" y="858130"/>
                </a:cubicBezTo>
                <a:cubicBezTo>
                  <a:pt x="1139483" y="837159"/>
                  <a:pt x="1104716" y="781964"/>
                  <a:pt x="1111348" y="801859"/>
                </a:cubicBezTo>
                <a:cubicBezTo>
                  <a:pt x="1122641" y="835738"/>
                  <a:pt x="1140288" y="867175"/>
                  <a:pt x="1153551" y="900333"/>
                </a:cubicBezTo>
                <a:cubicBezTo>
                  <a:pt x="1159058" y="914101"/>
                  <a:pt x="1157969" y="931277"/>
                  <a:pt x="1167619" y="942536"/>
                </a:cubicBezTo>
                <a:cubicBezTo>
                  <a:pt x="1187159" y="965333"/>
                  <a:pt x="1211710" y="984225"/>
                  <a:pt x="1237957" y="998807"/>
                </a:cubicBezTo>
                <a:cubicBezTo>
                  <a:pt x="1254858" y="1008196"/>
                  <a:pt x="1275471" y="1008185"/>
                  <a:pt x="1294228" y="1012874"/>
                </a:cubicBezTo>
                <a:cubicBezTo>
                  <a:pt x="1345810" y="975360"/>
                  <a:pt x="1414847" y="954216"/>
                  <a:pt x="1448973" y="900333"/>
                </a:cubicBezTo>
                <a:cubicBezTo>
                  <a:pt x="1510485" y="803208"/>
                  <a:pt x="1545041" y="656734"/>
                  <a:pt x="1575582" y="534573"/>
                </a:cubicBezTo>
                <a:cubicBezTo>
                  <a:pt x="1587545" y="247470"/>
                  <a:pt x="1633370" y="256253"/>
                  <a:pt x="1533379" y="56271"/>
                </a:cubicBezTo>
                <a:cubicBezTo>
                  <a:pt x="1522894" y="35300"/>
                  <a:pt x="1505244" y="18757"/>
                  <a:pt x="1491176" y="0"/>
                </a:cubicBezTo>
                <a:cubicBezTo>
                  <a:pt x="1463041" y="9379"/>
                  <a:pt x="1429928" y="9609"/>
                  <a:pt x="1406770" y="28136"/>
                </a:cubicBezTo>
                <a:cubicBezTo>
                  <a:pt x="1327399" y="91633"/>
                  <a:pt x="1335373" y="210862"/>
                  <a:pt x="1322363" y="295422"/>
                </a:cubicBezTo>
                <a:cubicBezTo>
                  <a:pt x="1332990" y="401689"/>
                  <a:pt x="1333311" y="461126"/>
                  <a:pt x="1364567" y="562708"/>
                </a:cubicBezTo>
                <a:cubicBezTo>
                  <a:pt x="1370734" y="582752"/>
                  <a:pt x="1381069" y="601530"/>
                  <a:pt x="1392702" y="618979"/>
                </a:cubicBezTo>
                <a:cubicBezTo>
                  <a:pt x="1436466" y="684625"/>
                  <a:pt x="1456791" y="698698"/>
                  <a:pt x="1519311" y="745588"/>
                </a:cubicBezTo>
                <a:cubicBezTo>
                  <a:pt x="1532837" y="755732"/>
                  <a:pt x="1548877" y="762490"/>
                  <a:pt x="1561514" y="773723"/>
                </a:cubicBezTo>
                <a:cubicBezTo>
                  <a:pt x="1591253" y="800158"/>
                  <a:pt x="1613323" y="835312"/>
                  <a:pt x="1645920" y="858130"/>
                </a:cubicBezTo>
                <a:cubicBezTo>
                  <a:pt x="1653864" y="863691"/>
                  <a:pt x="1771686" y="886096"/>
                  <a:pt x="1772530" y="886265"/>
                </a:cubicBezTo>
                <a:cubicBezTo>
                  <a:pt x="1795976" y="867508"/>
                  <a:pt x="1829440" y="856850"/>
                  <a:pt x="1842868" y="829994"/>
                </a:cubicBezTo>
                <a:cubicBezTo>
                  <a:pt x="1887154" y="741421"/>
                  <a:pt x="1874007" y="556150"/>
                  <a:pt x="1842868" y="478302"/>
                </a:cubicBezTo>
                <a:cubicBezTo>
                  <a:pt x="1817134" y="413966"/>
                  <a:pt x="1755179" y="407142"/>
                  <a:pt x="1702191" y="393896"/>
                </a:cubicBezTo>
                <a:cubicBezTo>
                  <a:pt x="1683434" y="412653"/>
                  <a:pt x="1660634" y="428096"/>
                  <a:pt x="1645920" y="450167"/>
                </a:cubicBezTo>
                <a:cubicBezTo>
                  <a:pt x="1588152" y="536820"/>
                  <a:pt x="1606742" y="730321"/>
                  <a:pt x="1603717" y="787791"/>
                </a:cubicBezTo>
                <a:cubicBezTo>
                  <a:pt x="1610863" y="816373"/>
                  <a:pt x="1647071" y="966514"/>
                  <a:pt x="1659988" y="998807"/>
                </a:cubicBezTo>
                <a:cubicBezTo>
                  <a:pt x="1666267" y="1014505"/>
                  <a:pt x="1678745" y="1026942"/>
                  <a:pt x="1688123" y="1041010"/>
                </a:cubicBezTo>
                <a:cubicBezTo>
                  <a:pt x="1841634" y="764691"/>
                  <a:pt x="1682407" y="1075011"/>
                  <a:pt x="1800665" y="759656"/>
                </a:cubicBezTo>
                <a:cubicBezTo>
                  <a:pt x="1810266" y="734054"/>
                  <a:pt x="1851515" y="663377"/>
                  <a:pt x="1842868" y="689317"/>
                </a:cubicBezTo>
                <a:cubicBezTo>
                  <a:pt x="1829605" y="729107"/>
                  <a:pt x="1805354" y="764345"/>
                  <a:pt x="1786597" y="801859"/>
                </a:cubicBezTo>
                <a:cubicBezTo>
                  <a:pt x="1781908" y="825305"/>
                  <a:pt x="1772530" y="848287"/>
                  <a:pt x="1772530" y="872197"/>
                </a:cubicBezTo>
                <a:cubicBezTo>
                  <a:pt x="1772530" y="953941"/>
                  <a:pt x="1839482" y="974742"/>
                  <a:pt x="1899139" y="1026942"/>
                </a:cubicBezTo>
                <a:cubicBezTo>
                  <a:pt x="1901997" y="1026283"/>
                  <a:pt x="2078686" y="1019538"/>
                  <a:pt x="2110154" y="956603"/>
                </a:cubicBezTo>
                <a:cubicBezTo>
                  <a:pt x="2118800" y="939310"/>
                  <a:pt x="2119533" y="919090"/>
                  <a:pt x="2124222" y="900333"/>
                </a:cubicBezTo>
                <a:cubicBezTo>
                  <a:pt x="2119533" y="867508"/>
                  <a:pt x="2119682" y="833619"/>
                  <a:pt x="2110154" y="801859"/>
                </a:cubicBezTo>
                <a:cubicBezTo>
                  <a:pt x="2102548" y="776507"/>
                  <a:pt x="2072098" y="749735"/>
                  <a:pt x="2053883" y="731520"/>
                </a:cubicBezTo>
                <a:cubicBezTo>
                  <a:pt x="2016369" y="750277"/>
                  <a:pt x="1967091" y="754684"/>
                  <a:pt x="1941342" y="787791"/>
                </a:cubicBezTo>
                <a:cubicBezTo>
                  <a:pt x="1926662" y="806665"/>
                  <a:pt x="1950223" y="834789"/>
                  <a:pt x="1955410" y="858130"/>
                </a:cubicBezTo>
                <a:cubicBezTo>
                  <a:pt x="1963022" y="892383"/>
                  <a:pt x="1967983" y="931911"/>
                  <a:pt x="1997613" y="956603"/>
                </a:cubicBezTo>
                <a:cubicBezTo>
                  <a:pt x="2013723" y="970028"/>
                  <a:pt x="2035675" y="974335"/>
                  <a:pt x="2053883" y="984739"/>
                </a:cubicBezTo>
                <a:cubicBezTo>
                  <a:pt x="2068563" y="993127"/>
                  <a:pt x="2079684" y="1008773"/>
                  <a:pt x="2096087" y="1012874"/>
                </a:cubicBezTo>
                <a:cubicBezTo>
                  <a:pt x="2137282" y="1023173"/>
                  <a:pt x="2180493" y="1022253"/>
                  <a:pt x="2222696" y="1026942"/>
                </a:cubicBezTo>
                <a:cubicBezTo>
                  <a:pt x="2255521" y="1022253"/>
                  <a:pt x="2289180" y="1021598"/>
                  <a:pt x="2321170" y="1012874"/>
                </a:cubicBezTo>
                <a:cubicBezTo>
                  <a:pt x="2341402" y="1007356"/>
                  <a:pt x="2359991" y="996371"/>
                  <a:pt x="2377440" y="984739"/>
                </a:cubicBezTo>
                <a:cubicBezTo>
                  <a:pt x="2398597" y="970634"/>
                  <a:pt x="2461153" y="887133"/>
                  <a:pt x="2461847" y="886265"/>
                </a:cubicBezTo>
                <a:cubicBezTo>
                  <a:pt x="2466536" y="872197"/>
                  <a:pt x="2471840" y="858320"/>
                  <a:pt x="2475914" y="844062"/>
                </a:cubicBezTo>
                <a:cubicBezTo>
                  <a:pt x="2502486" y="751059"/>
                  <a:pt x="2464974" y="781539"/>
                  <a:pt x="2602523" y="815927"/>
                </a:cubicBezTo>
                <a:lnTo>
                  <a:pt x="2658794" y="900333"/>
                </a:lnTo>
                <a:lnTo>
                  <a:pt x="2686930" y="942536"/>
                </a:lnTo>
                <a:cubicBezTo>
                  <a:pt x="2704313" y="994687"/>
                  <a:pt x="2687734" y="978107"/>
                  <a:pt x="2729133" y="9988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Woman">
            <a:extLst>
              <a:ext uri="{FF2B5EF4-FFF2-40B4-BE49-F238E27FC236}">
                <a16:creationId xmlns:a16="http://schemas.microsoft.com/office/drawing/2014/main" id="{2A9DDA1F-857A-4E1B-9E02-91DFC380F59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1505" y="3712233"/>
            <a:ext cx="914400" cy="914400"/>
          </a:xfrm>
          <a:prstGeom prst="rect">
            <a:avLst/>
          </a:prstGeom>
        </p:spPr>
      </p:pic>
    </p:spTree>
    <p:extLst>
      <p:ext uri="{BB962C8B-B14F-4D97-AF65-F5344CB8AC3E}">
        <p14:creationId xmlns:p14="http://schemas.microsoft.com/office/powerpoint/2010/main" val="30449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60D5-068A-4BA9-986F-81BDD81809E9}"/>
              </a:ext>
            </a:extLst>
          </p:cNvPr>
          <p:cNvSpPr>
            <a:spLocks noGrp="1"/>
          </p:cNvSpPr>
          <p:nvPr>
            <p:ph type="title"/>
          </p:nvPr>
        </p:nvSpPr>
        <p:spPr/>
        <p:txBody>
          <a:bodyPr/>
          <a:lstStyle/>
          <a:p>
            <a:r>
              <a:rPr lang="en-GB" dirty="0"/>
              <a:t>Ethics</a:t>
            </a:r>
          </a:p>
        </p:txBody>
      </p:sp>
      <p:sp>
        <p:nvSpPr>
          <p:cNvPr id="3" name="Content Placeholder 2">
            <a:extLst>
              <a:ext uri="{FF2B5EF4-FFF2-40B4-BE49-F238E27FC236}">
                <a16:creationId xmlns:a16="http://schemas.microsoft.com/office/drawing/2014/main" id="{BDD5FA45-1F5B-4377-A211-3889C2FF5C1D}"/>
              </a:ext>
            </a:extLst>
          </p:cNvPr>
          <p:cNvSpPr>
            <a:spLocks noGrp="1"/>
          </p:cNvSpPr>
          <p:nvPr>
            <p:ph idx="1"/>
          </p:nvPr>
        </p:nvSpPr>
        <p:spPr>
          <a:xfrm>
            <a:off x="2589212" y="1350498"/>
            <a:ext cx="8915400" cy="5164746"/>
          </a:xfrm>
        </p:spPr>
        <p:txBody>
          <a:bodyPr>
            <a:normAutofit fontScale="92500" lnSpcReduction="20000"/>
          </a:bodyPr>
          <a:lstStyle/>
          <a:p>
            <a:r>
              <a:rPr lang="en-GB" dirty="0">
                <a:solidFill>
                  <a:schemeClr val="bg2">
                    <a:lumMod val="50000"/>
                  </a:schemeClr>
                </a:solidFill>
              </a:rPr>
              <a:t>A PIA (Privacy Impact Assessment) had to be completed for this project </a:t>
            </a:r>
          </a:p>
          <a:p>
            <a:r>
              <a:rPr lang="en-GB" dirty="0">
                <a:solidFill>
                  <a:schemeClr val="bg2">
                    <a:lumMod val="50000"/>
                  </a:schemeClr>
                </a:solidFill>
              </a:rPr>
              <a:t>A steering committee was set up to advice on the direction of the project and check all documentation </a:t>
            </a:r>
          </a:p>
          <a:p>
            <a:r>
              <a:rPr lang="en-GB" dirty="0">
                <a:solidFill>
                  <a:schemeClr val="bg2">
                    <a:lumMod val="50000"/>
                  </a:schemeClr>
                </a:solidFill>
              </a:rPr>
              <a:t>Local authority safeguarding leads were approached for advice</a:t>
            </a:r>
          </a:p>
          <a:p>
            <a:r>
              <a:rPr lang="en-GB" dirty="0">
                <a:solidFill>
                  <a:schemeClr val="bg2">
                    <a:lumMod val="50000"/>
                  </a:schemeClr>
                </a:solidFill>
              </a:rPr>
              <a:t>Attended training</a:t>
            </a:r>
          </a:p>
          <a:p>
            <a:pPr lvl="1"/>
            <a:r>
              <a:rPr lang="en-GB" sz="1800" dirty="0">
                <a:solidFill>
                  <a:schemeClr val="bg2">
                    <a:lumMod val="50000"/>
                  </a:schemeClr>
                </a:solidFill>
              </a:rPr>
              <a:t>Good Clinical Practice</a:t>
            </a:r>
          </a:p>
          <a:p>
            <a:pPr lvl="1"/>
            <a:r>
              <a:rPr lang="en-GB" sz="1800" dirty="0">
                <a:solidFill>
                  <a:schemeClr val="bg2">
                    <a:lumMod val="50000"/>
                  </a:schemeClr>
                </a:solidFill>
              </a:rPr>
              <a:t>Taking Valid Informed Consent</a:t>
            </a:r>
          </a:p>
          <a:p>
            <a:pPr lvl="1"/>
            <a:r>
              <a:rPr lang="en-GB" sz="1800" dirty="0">
                <a:solidFill>
                  <a:schemeClr val="bg2">
                    <a:lumMod val="50000"/>
                  </a:schemeClr>
                </a:solidFill>
              </a:rPr>
              <a:t>Taking Informed Consent from Adults Lacking Capacity</a:t>
            </a:r>
          </a:p>
          <a:p>
            <a:r>
              <a:rPr lang="en-GB" dirty="0">
                <a:solidFill>
                  <a:schemeClr val="bg2">
                    <a:lumMod val="50000"/>
                  </a:schemeClr>
                </a:solidFill>
              </a:rPr>
              <a:t>All documents were written following “dementia friendly” guidelines from DEEP (2017)</a:t>
            </a:r>
          </a:p>
          <a:p>
            <a:r>
              <a:rPr lang="en-GB" dirty="0">
                <a:solidFill>
                  <a:schemeClr val="bg2">
                    <a:lumMod val="50000"/>
                  </a:schemeClr>
                </a:solidFill>
              </a:rPr>
              <a:t>All documents were edited by people with dementia and carers to ensure they were understandable and “dementia friendly”</a:t>
            </a:r>
          </a:p>
          <a:p>
            <a:r>
              <a:rPr lang="en-GB" dirty="0">
                <a:solidFill>
                  <a:schemeClr val="bg2">
                    <a:lumMod val="50000"/>
                  </a:schemeClr>
                </a:solidFill>
              </a:rPr>
              <a:t>All documents were checked by Hafod Care Association’s Data Protection Officer to ensure they met with their regulations</a:t>
            </a:r>
          </a:p>
          <a:p>
            <a:endParaRPr lang="en-GB" dirty="0">
              <a:solidFill>
                <a:schemeClr val="bg2">
                  <a:lumMod val="50000"/>
                </a:schemeClr>
              </a:solidFill>
            </a:endParaRPr>
          </a:p>
          <a:p>
            <a:r>
              <a:rPr lang="en-GB" b="1" dirty="0">
                <a:solidFill>
                  <a:schemeClr val="bg2">
                    <a:lumMod val="50000"/>
                  </a:schemeClr>
                </a:solidFill>
              </a:rPr>
              <a:t>This project received ethical approval from the University of South Wales 13</a:t>
            </a:r>
            <a:r>
              <a:rPr lang="en-GB" b="1" baseline="30000" dirty="0">
                <a:solidFill>
                  <a:schemeClr val="bg2">
                    <a:lumMod val="50000"/>
                  </a:schemeClr>
                </a:solidFill>
              </a:rPr>
              <a:t>th</a:t>
            </a:r>
            <a:r>
              <a:rPr lang="en-GB" b="1" dirty="0">
                <a:solidFill>
                  <a:schemeClr val="bg2">
                    <a:lumMod val="50000"/>
                  </a:schemeClr>
                </a:solidFill>
              </a:rPr>
              <a:t> February 2018 </a:t>
            </a:r>
          </a:p>
        </p:txBody>
      </p:sp>
    </p:spTree>
    <p:extLst>
      <p:ext uri="{BB962C8B-B14F-4D97-AF65-F5344CB8AC3E}">
        <p14:creationId xmlns:p14="http://schemas.microsoft.com/office/powerpoint/2010/main" val="25705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C15AE-64A6-4CBA-B7EE-94316A03B7B8}"/>
              </a:ext>
            </a:extLst>
          </p:cNvPr>
          <p:cNvSpPr>
            <a:spLocks noGrp="1"/>
          </p:cNvSpPr>
          <p:nvPr>
            <p:ph type="title"/>
          </p:nvPr>
        </p:nvSpPr>
        <p:spPr/>
        <p:txBody>
          <a:bodyPr/>
          <a:lstStyle/>
          <a:p>
            <a:r>
              <a:rPr lang="en-GB" dirty="0"/>
              <a:t>Current Activity</a:t>
            </a:r>
          </a:p>
        </p:txBody>
      </p:sp>
      <p:sp>
        <p:nvSpPr>
          <p:cNvPr id="3" name="Content Placeholder 2">
            <a:extLst>
              <a:ext uri="{FF2B5EF4-FFF2-40B4-BE49-F238E27FC236}">
                <a16:creationId xmlns:a16="http://schemas.microsoft.com/office/drawing/2014/main" id="{F3AAF1CC-6DF0-489B-B667-25D97417995D}"/>
              </a:ext>
            </a:extLst>
          </p:cNvPr>
          <p:cNvSpPr>
            <a:spLocks noGrp="1"/>
          </p:cNvSpPr>
          <p:nvPr>
            <p:ph idx="1"/>
          </p:nvPr>
        </p:nvSpPr>
        <p:spPr/>
        <p:txBody>
          <a:bodyPr/>
          <a:lstStyle/>
          <a:p>
            <a:r>
              <a:rPr lang="en-GB" dirty="0">
                <a:solidFill>
                  <a:schemeClr val="bg2">
                    <a:lumMod val="50000"/>
                  </a:schemeClr>
                </a:solidFill>
              </a:rPr>
              <a:t>Data collection is currently underway. </a:t>
            </a:r>
          </a:p>
          <a:p>
            <a:r>
              <a:rPr lang="en-GB" dirty="0">
                <a:solidFill>
                  <a:schemeClr val="bg2">
                    <a:lumMod val="50000"/>
                  </a:schemeClr>
                </a:solidFill>
              </a:rPr>
              <a:t>Themes that are occurring:</a:t>
            </a:r>
          </a:p>
          <a:p>
            <a:pPr lvl="1"/>
            <a:r>
              <a:rPr lang="en-GB" dirty="0">
                <a:solidFill>
                  <a:schemeClr val="bg2">
                    <a:lumMod val="50000"/>
                  </a:schemeClr>
                </a:solidFill>
              </a:rPr>
              <a:t>Lack of information provided by health care professionals</a:t>
            </a:r>
          </a:p>
          <a:p>
            <a:pPr lvl="1"/>
            <a:r>
              <a:rPr lang="en-GB" dirty="0">
                <a:solidFill>
                  <a:schemeClr val="bg2">
                    <a:lumMod val="50000"/>
                  </a:schemeClr>
                </a:solidFill>
              </a:rPr>
              <a:t>Lack of understanding from friends</a:t>
            </a:r>
          </a:p>
          <a:p>
            <a:pPr lvl="1"/>
            <a:r>
              <a:rPr lang="en-GB" dirty="0">
                <a:solidFill>
                  <a:schemeClr val="bg2">
                    <a:lumMod val="50000"/>
                  </a:schemeClr>
                </a:solidFill>
              </a:rPr>
              <a:t>Stigma</a:t>
            </a:r>
          </a:p>
          <a:p>
            <a:pPr lvl="1"/>
            <a:endParaRPr lang="en-GB" dirty="0">
              <a:solidFill>
                <a:schemeClr val="bg2">
                  <a:lumMod val="50000"/>
                </a:schemeClr>
              </a:solidFill>
            </a:endParaRPr>
          </a:p>
        </p:txBody>
      </p:sp>
    </p:spTree>
    <p:extLst>
      <p:ext uri="{BB962C8B-B14F-4D97-AF65-F5344CB8AC3E}">
        <p14:creationId xmlns:p14="http://schemas.microsoft.com/office/powerpoint/2010/main" val="215204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B52B-9F12-4F54-8D69-6152DF80D4BF}"/>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F81CD11C-4F6F-4BD2-A4A4-1A1ECDD4D050}"/>
              </a:ext>
            </a:extLst>
          </p:cNvPr>
          <p:cNvSpPr>
            <a:spLocks noGrp="1"/>
          </p:cNvSpPr>
          <p:nvPr>
            <p:ph idx="1"/>
          </p:nvPr>
        </p:nvSpPr>
        <p:spPr/>
        <p:txBody>
          <a:bodyPr/>
          <a:lstStyle/>
          <a:p>
            <a:r>
              <a:rPr lang="en-GB" dirty="0">
                <a:solidFill>
                  <a:schemeClr val="bg2">
                    <a:lumMod val="50000"/>
                  </a:schemeClr>
                </a:solidFill>
              </a:rPr>
              <a:t>All video recordings needs to be transcribed</a:t>
            </a:r>
          </a:p>
          <a:p>
            <a:r>
              <a:rPr lang="en-GB" dirty="0">
                <a:solidFill>
                  <a:schemeClr val="bg2">
                    <a:lumMod val="50000"/>
                  </a:schemeClr>
                </a:solidFill>
              </a:rPr>
              <a:t>Transcripts and videos need to be returned to participants for validating and editing</a:t>
            </a:r>
          </a:p>
          <a:p>
            <a:endParaRPr lang="en-GB" dirty="0">
              <a:solidFill>
                <a:schemeClr val="bg2">
                  <a:lumMod val="50000"/>
                </a:schemeClr>
              </a:solidFill>
            </a:endParaRPr>
          </a:p>
          <a:p>
            <a:r>
              <a:rPr lang="en-GB" dirty="0">
                <a:solidFill>
                  <a:schemeClr val="bg2">
                    <a:lumMod val="50000"/>
                  </a:schemeClr>
                </a:solidFill>
              </a:rPr>
              <a:t>Transcripts will then be analysed within a descriptive phenomenology framework looking for reoccurring themes or statements of interest</a:t>
            </a:r>
          </a:p>
          <a:p>
            <a:endParaRPr lang="en-GB" dirty="0">
              <a:solidFill>
                <a:schemeClr val="bg2">
                  <a:lumMod val="50000"/>
                </a:schemeClr>
              </a:solidFill>
            </a:endParaRPr>
          </a:p>
          <a:p>
            <a:r>
              <a:rPr lang="en-GB" dirty="0">
                <a:solidFill>
                  <a:schemeClr val="bg2">
                    <a:lumMod val="50000"/>
                  </a:schemeClr>
                </a:solidFill>
              </a:rPr>
              <a:t>Final thesis for a Master’s of Science</a:t>
            </a:r>
          </a:p>
          <a:p>
            <a:r>
              <a:rPr lang="en-GB" dirty="0">
                <a:solidFill>
                  <a:schemeClr val="bg2">
                    <a:lumMod val="50000"/>
                  </a:schemeClr>
                </a:solidFill>
              </a:rPr>
              <a:t>Submission of thesis: August 2018.</a:t>
            </a:r>
          </a:p>
          <a:p>
            <a:endParaRPr lang="en-GB" dirty="0">
              <a:solidFill>
                <a:schemeClr val="bg2">
                  <a:lumMod val="50000"/>
                </a:schemeClr>
              </a:solidFill>
            </a:endParaRPr>
          </a:p>
        </p:txBody>
      </p:sp>
    </p:spTree>
    <p:extLst>
      <p:ext uri="{BB962C8B-B14F-4D97-AF65-F5344CB8AC3E}">
        <p14:creationId xmlns:p14="http://schemas.microsoft.com/office/powerpoint/2010/main" val="1610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477</TotalTime>
  <Words>1612</Words>
  <Application>Microsoft Office PowerPoint</Application>
  <PresentationFormat>Widescreen</PresentationFormat>
  <Paragraphs>109</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An Exploration of Stories and Narratives from Older Persons Living with Dementia</vt:lpstr>
      <vt:lpstr>Introduction</vt:lpstr>
      <vt:lpstr>Aims</vt:lpstr>
      <vt:lpstr>Life Story Work</vt:lpstr>
      <vt:lpstr>Descriptive Phenomenology</vt:lpstr>
      <vt:lpstr>Inclusion Criteria &amp; Participants</vt:lpstr>
      <vt:lpstr>Ethics</vt:lpstr>
      <vt:lpstr>Current Activity</vt:lpstr>
      <vt:lpstr>Next Steps</vt:lpstr>
      <vt:lpstr>Possible Outcomes</vt:lpstr>
      <vt:lpstr>Additional Uses for the Videos</vt:lpstr>
      <vt:lpstr>Funding</vt:lpstr>
      <vt:lpstr>References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Exploration of Stories and Narratives from Older Persons Living with Dementia</dc:title>
  <dc:creator>Alex</dc:creator>
  <cp:lastModifiedBy>Alex</cp:lastModifiedBy>
  <cp:revision>38</cp:revision>
  <dcterms:created xsi:type="dcterms:W3CDTF">2018-05-09T12:57:46Z</dcterms:created>
  <dcterms:modified xsi:type="dcterms:W3CDTF">2018-06-11T09:25:14Z</dcterms:modified>
</cp:coreProperties>
</file>